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31"/>
  </p:notesMasterIdLst>
  <p:handoutMasterIdLst>
    <p:handoutMasterId r:id="rId32"/>
  </p:handoutMasterIdLst>
  <p:sldIdLst>
    <p:sldId id="261" r:id="rId2"/>
    <p:sldId id="262" r:id="rId3"/>
    <p:sldId id="311" r:id="rId4"/>
    <p:sldId id="266" r:id="rId5"/>
    <p:sldId id="312" r:id="rId6"/>
    <p:sldId id="313" r:id="rId7"/>
    <p:sldId id="314" r:id="rId8"/>
    <p:sldId id="315" r:id="rId9"/>
    <p:sldId id="268" r:id="rId10"/>
    <p:sldId id="296" r:id="rId11"/>
    <p:sldId id="308" r:id="rId12"/>
    <p:sldId id="309" r:id="rId13"/>
    <p:sldId id="310" r:id="rId14"/>
    <p:sldId id="307" r:id="rId15"/>
    <p:sldId id="273" r:id="rId16"/>
    <p:sldId id="316" r:id="rId17"/>
    <p:sldId id="317" r:id="rId18"/>
    <p:sldId id="318" r:id="rId19"/>
    <p:sldId id="283" r:id="rId20"/>
    <p:sldId id="319" r:id="rId21"/>
    <p:sldId id="300" r:id="rId22"/>
    <p:sldId id="302" r:id="rId23"/>
    <p:sldId id="272" r:id="rId24"/>
    <p:sldId id="303" r:id="rId25"/>
    <p:sldId id="305" r:id="rId26"/>
    <p:sldId id="289" r:id="rId27"/>
    <p:sldId id="299" r:id="rId28"/>
    <p:sldId id="285" r:id="rId29"/>
    <p:sldId id="287" r:id="rId30"/>
  </p:sldIdLst>
  <p:sldSz cx="9601200" cy="6858000"/>
  <p:notesSz cx="6946900" cy="9232900"/>
  <p:defaultTextStyle>
    <a:defPPr>
      <a:defRPr lang="en-US"/>
    </a:defPPr>
    <a:lvl1pPr algn="l" rtl="0" fontAlgn="base">
      <a:spcBef>
        <a:spcPct val="0"/>
      </a:spcBef>
      <a:spcAft>
        <a:spcPct val="0"/>
      </a:spcAft>
      <a:defRPr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bg1"/>
        </a:solidFill>
        <a:latin typeface="Arial" charset="0"/>
        <a:ea typeface="+mn-ea"/>
        <a:cs typeface="Arial" charset="0"/>
      </a:defRPr>
    </a:lvl2pPr>
    <a:lvl3pPr marL="914400" algn="l" rtl="0" fontAlgn="base">
      <a:spcBef>
        <a:spcPct val="0"/>
      </a:spcBef>
      <a:spcAft>
        <a:spcPct val="0"/>
      </a:spcAft>
      <a:defRPr kern="1200">
        <a:solidFill>
          <a:schemeClr val="bg1"/>
        </a:solidFill>
        <a:latin typeface="Arial" charset="0"/>
        <a:ea typeface="+mn-ea"/>
        <a:cs typeface="Arial" charset="0"/>
      </a:defRPr>
    </a:lvl3pPr>
    <a:lvl4pPr marL="1371600" algn="l" rtl="0" fontAlgn="base">
      <a:spcBef>
        <a:spcPct val="0"/>
      </a:spcBef>
      <a:spcAft>
        <a:spcPct val="0"/>
      </a:spcAft>
      <a:defRPr kern="1200">
        <a:solidFill>
          <a:schemeClr val="bg1"/>
        </a:solidFill>
        <a:latin typeface="Arial" charset="0"/>
        <a:ea typeface="+mn-ea"/>
        <a:cs typeface="Arial" charset="0"/>
      </a:defRPr>
    </a:lvl4pPr>
    <a:lvl5pPr marL="1828800" algn="l" rtl="0" fontAlgn="base">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FFB"/>
    <a:srgbClr val="950F0F"/>
    <a:srgbClr val="AB1111"/>
    <a:srgbClr val="000000"/>
    <a:srgbClr val="FFFFFF"/>
    <a:srgbClr val="919191"/>
    <a:srgbClr val="FE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81286" autoAdjust="0"/>
  </p:normalViewPr>
  <p:slideViewPr>
    <p:cSldViewPr snapToGrid="0" snapToObjects="1">
      <p:cViewPr varScale="1">
        <p:scale>
          <a:sx n="75" d="100"/>
          <a:sy n="75" d="100"/>
        </p:scale>
        <p:origin x="-1302" y="-84"/>
      </p:cViewPr>
      <p:guideLst>
        <p:guide orient="horz" pos="2160"/>
        <p:guide pos="3024"/>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http://sharepoint/C0/oppub/oppub/600-MarketAnalysis/Presentations/2010/2010%20Marketview/LI%20-%20FY11%20IT%20Budget%20Summary%20040110%20DAP.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jslye\My%20Documents\1%20Forecast%202010-2015\Model\LI-MarketView%20Forecast%20Data%20Charts%20(03)%20050710%20JMS.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AngAx val="1"/>
    </c:view3D>
    <c:floor>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floor>
    <c:sideWall>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sideWall>
    <c:backWall>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backWall>
    <c:plotArea>
      <c:layout/>
      <c:bar3DChart>
        <c:barDir val="col"/>
        <c:grouping val="clustered"/>
        <c:ser>
          <c:idx val="1"/>
          <c:order val="0"/>
          <c:tx>
            <c:strRef>
              <c:f>'[LI - FY11 IT Budget Summary 040110 DAP.xls]Sheet1'!$I$1</c:f>
              <c:strCache>
                <c:ptCount val="1"/>
                <c:pt idx="0">
                  <c:v>FY2010 Enacted</c:v>
                </c:pt>
              </c:strCache>
            </c:strRef>
          </c:tx>
          <c:spPr>
            <a:solidFill>
              <a:srgbClr val="4F81BD">
                <a:lumMod val="75000"/>
              </a:srgbClr>
            </a:solidFill>
          </c:spPr>
          <c:val>
            <c:numRef>
              <c:f>'[LI - FY11 IT Budget Summary 040110 DAP.xls]Sheet1'!$I$2:$I$20</c:f>
              <c:numCache>
                <c:formatCode>"$"#,##0.0_);[Red]\("$"#,##0.0\)</c:formatCode>
                <c:ptCount val="19"/>
                <c:pt idx="0">
                  <c:v>34.288000000000011</c:v>
                </c:pt>
                <c:pt idx="1">
                  <c:v>6.5410000000000004</c:v>
                </c:pt>
                <c:pt idx="2">
                  <c:v>6.1649999999999698</c:v>
                </c:pt>
                <c:pt idx="3">
                  <c:v>3.3729999999999967</c:v>
                </c:pt>
                <c:pt idx="4">
                  <c:v>3.1339999999999999</c:v>
                </c:pt>
                <c:pt idx="5">
                  <c:v>3.1640000000000001</c:v>
                </c:pt>
                <c:pt idx="6">
                  <c:v>2.9909999999999997</c:v>
                </c:pt>
                <c:pt idx="7">
                  <c:v>2.5840000000000001</c:v>
                </c:pt>
                <c:pt idx="8">
                  <c:v>6.5720000000000001</c:v>
                </c:pt>
                <c:pt idx="9">
                  <c:v>2.1919999999999997</c:v>
                </c:pt>
                <c:pt idx="10">
                  <c:v>1.6759999999999942</c:v>
                </c:pt>
                <c:pt idx="11">
                  <c:v>1.4049999999999916</c:v>
                </c:pt>
                <c:pt idx="12">
                  <c:v>1.1639999999999937</c:v>
                </c:pt>
                <c:pt idx="13">
                  <c:v>0.81499999999999995</c:v>
                </c:pt>
                <c:pt idx="14">
                  <c:v>0.997</c:v>
                </c:pt>
                <c:pt idx="15">
                  <c:v>0.63300000000000323</c:v>
                </c:pt>
                <c:pt idx="16">
                  <c:v>0.60500000000000065</c:v>
                </c:pt>
                <c:pt idx="17">
                  <c:v>0.43800000000000144</c:v>
                </c:pt>
                <c:pt idx="18">
                  <c:v>1.907</c:v>
                </c:pt>
              </c:numCache>
            </c:numRef>
          </c:val>
        </c:ser>
        <c:ser>
          <c:idx val="0"/>
          <c:order val="1"/>
          <c:tx>
            <c:strRef>
              <c:f>'[LI - FY11 IT Budget Summary 040110 DAP.xls]Sheet1'!$J$1</c:f>
              <c:strCache>
                <c:ptCount val="1"/>
                <c:pt idx="0">
                  <c:v>FY2011 Request </c:v>
                </c:pt>
              </c:strCache>
            </c:strRef>
          </c:tx>
          <c:spPr>
            <a:solidFill>
              <a:srgbClr val="800000"/>
            </a:solidFill>
          </c:spPr>
          <c:cat>
            <c:strRef>
              <c:f>'[LI - FY11 IT Budget Summary 040110 DAP.xls]Sheet1'!$G$2:$G$20</c:f>
              <c:strCache>
                <c:ptCount val="19"/>
                <c:pt idx="0">
                  <c:v>DoD</c:v>
                </c:pt>
                <c:pt idx="1">
                  <c:v>DHS</c:v>
                </c:pt>
                <c:pt idx="2">
                  <c:v>HHS</c:v>
                </c:pt>
                <c:pt idx="3">
                  <c:v>VA</c:v>
                </c:pt>
                <c:pt idx="4">
                  <c:v>DOT</c:v>
                </c:pt>
                <c:pt idx="5">
                  <c:v>Treasury</c:v>
                </c:pt>
                <c:pt idx="6">
                  <c:v>DOJ</c:v>
                </c:pt>
                <c:pt idx="7">
                  <c:v>Agriculture</c:v>
                </c:pt>
                <c:pt idx="8">
                  <c:v>Commerce </c:v>
                </c:pt>
                <c:pt idx="9">
                  <c:v>Energy </c:v>
                </c:pt>
                <c:pt idx="10">
                  <c:v>NASA </c:v>
                </c:pt>
                <c:pt idx="11">
                  <c:v>SSA</c:v>
                </c:pt>
                <c:pt idx="12">
                  <c:v>State </c:v>
                </c:pt>
                <c:pt idx="13">
                  <c:v>Education </c:v>
                </c:pt>
                <c:pt idx="14">
                  <c:v>Interior </c:v>
                </c:pt>
                <c:pt idx="15">
                  <c:v>GSA </c:v>
                </c:pt>
                <c:pt idx="16">
                  <c:v>Labor </c:v>
                </c:pt>
                <c:pt idx="17">
                  <c:v>HUD</c:v>
                </c:pt>
                <c:pt idx="18">
                  <c:v>All Other</c:v>
                </c:pt>
              </c:strCache>
            </c:strRef>
          </c:cat>
          <c:val>
            <c:numRef>
              <c:f>'[LI - FY11 IT Budget Summary 040110 DAP.xls]Sheet1'!$J$2:$J$20</c:f>
              <c:numCache>
                <c:formatCode>"$"#,##0.0_);[Red]\("$"#,##0.0\)</c:formatCode>
                <c:ptCount val="19"/>
                <c:pt idx="0">
                  <c:v>36.534000000000006</c:v>
                </c:pt>
                <c:pt idx="1">
                  <c:v>6.4119999999999999</c:v>
                </c:pt>
                <c:pt idx="2">
                  <c:v>6.2119999999999997</c:v>
                </c:pt>
                <c:pt idx="3">
                  <c:v>3.3559999999999977</c:v>
                </c:pt>
                <c:pt idx="4">
                  <c:v>3.3509999999999978</c:v>
                </c:pt>
                <c:pt idx="5">
                  <c:v>3.2629999999999999</c:v>
                </c:pt>
                <c:pt idx="6">
                  <c:v>3.0169999999999977</c:v>
                </c:pt>
                <c:pt idx="7">
                  <c:v>2.7040000000000002</c:v>
                </c:pt>
                <c:pt idx="8">
                  <c:v>2.4369999999999967</c:v>
                </c:pt>
                <c:pt idx="9">
                  <c:v>2.2000000000000002</c:v>
                </c:pt>
                <c:pt idx="10">
                  <c:v>1.5960000000000001</c:v>
                </c:pt>
                <c:pt idx="11">
                  <c:v>1.3959999999999935</c:v>
                </c:pt>
                <c:pt idx="12">
                  <c:v>1.218999999999993</c:v>
                </c:pt>
                <c:pt idx="13">
                  <c:v>1.0820000000000001</c:v>
                </c:pt>
                <c:pt idx="14">
                  <c:v>0.98199999999999998</c:v>
                </c:pt>
                <c:pt idx="15">
                  <c:v>0.63900000000000323</c:v>
                </c:pt>
                <c:pt idx="16">
                  <c:v>0.55800000000000005</c:v>
                </c:pt>
                <c:pt idx="17">
                  <c:v>0.54900000000000004</c:v>
                </c:pt>
                <c:pt idx="18">
                  <c:v>1.8660000000000001</c:v>
                </c:pt>
              </c:numCache>
            </c:numRef>
          </c:val>
        </c:ser>
        <c:shape val="cylinder"/>
        <c:axId val="86891136"/>
        <c:axId val="88191744"/>
        <c:axId val="0"/>
      </c:bar3DChart>
      <c:catAx>
        <c:axId val="86891136"/>
        <c:scaling>
          <c:orientation val="minMax"/>
        </c:scaling>
        <c:axPos val="b"/>
        <c:tickLblPos val="nextTo"/>
        <c:txPr>
          <a:bodyPr/>
          <a:lstStyle/>
          <a:p>
            <a:pPr>
              <a:defRPr sz="1600"/>
            </a:pPr>
            <a:endParaRPr lang="en-US"/>
          </a:p>
        </c:txPr>
        <c:crossAx val="88191744"/>
        <c:crosses val="autoZero"/>
        <c:auto val="1"/>
        <c:lblAlgn val="ctr"/>
        <c:lblOffset val="100"/>
      </c:catAx>
      <c:valAx>
        <c:axId val="88191744"/>
        <c:scaling>
          <c:orientation val="minMax"/>
        </c:scaling>
        <c:axPos val="l"/>
        <c:majorGridlines/>
        <c:title>
          <c:tx>
            <c:rich>
              <a:bodyPr rot="-5400000" vert="horz"/>
              <a:lstStyle/>
              <a:p>
                <a:pPr>
                  <a:defRPr/>
                </a:pPr>
                <a:r>
                  <a:rPr lang="en-US" sz="1400"/>
                  <a:t>FY2011 President's Budget Request ($B)</a:t>
                </a:r>
              </a:p>
            </c:rich>
          </c:tx>
          <c:layout>
            <c:manualLayout>
              <c:xMode val="edge"/>
              <c:yMode val="edge"/>
              <c:x val="1.6715196767246757E-2"/>
              <c:y val="9.9173175458273546E-2"/>
            </c:manualLayout>
          </c:layout>
        </c:title>
        <c:numFmt formatCode="&quot;$&quot;#,##0_);[Red]\(&quot;$&quot;#,##0\)" sourceLinked="0"/>
        <c:tickLblPos val="nextTo"/>
        <c:txPr>
          <a:bodyPr/>
          <a:lstStyle/>
          <a:p>
            <a:pPr>
              <a:defRPr sz="1600"/>
            </a:pPr>
            <a:endParaRPr lang="en-US"/>
          </a:p>
        </c:txPr>
        <c:crossAx val="86891136"/>
        <c:crosses val="autoZero"/>
        <c:crossBetween val="between"/>
      </c:valAx>
    </c:plotArea>
    <c:legend>
      <c:legendPos val="b"/>
      <c:layout/>
      <c:txPr>
        <a:bodyPr/>
        <a:lstStyle/>
        <a:p>
          <a:pPr>
            <a:defRPr sz="1600"/>
          </a:pPr>
          <a:endParaRPr lang="en-US"/>
        </a:p>
      </c:txPr>
    </c:legend>
    <c:plotVisOnly val="1"/>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0"/>
      <c:rotY val="0"/>
      <c:perspective val="30"/>
    </c:view3D>
    <c:sideWall>
      <c:spPr>
        <a:solidFill>
          <a:srgbClr val="F3F3F3"/>
        </a:solidFill>
        <a:ln w="25400">
          <a:solidFill>
            <a:srgbClr val="000000"/>
          </a:solidFill>
          <a:prstDash val="solid"/>
        </a:ln>
      </c:spPr>
    </c:sideWall>
    <c:backWall>
      <c:spPr>
        <a:solidFill>
          <a:srgbClr val="F3F3F3"/>
        </a:solidFill>
        <a:ln w="25400">
          <a:solidFill>
            <a:srgbClr val="000000"/>
          </a:solidFill>
          <a:prstDash val="solid"/>
        </a:ln>
      </c:spPr>
    </c:backWall>
    <c:plotArea>
      <c:layout>
        <c:manualLayout>
          <c:layoutTarget val="inner"/>
          <c:xMode val="edge"/>
          <c:yMode val="edge"/>
          <c:x val="0.19541484716157256"/>
          <c:y val="3.9094650205761319E-2"/>
          <c:w val="0.75000000000000178"/>
          <c:h val="0.8086419753086439"/>
        </c:manualLayout>
      </c:layout>
      <c:bar3DChart>
        <c:barDir val="bar"/>
        <c:grouping val="clustered"/>
        <c:ser>
          <c:idx val="0"/>
          <c:order val="0"/>
          <c:spPr>
            <a:gradFill flip="none" rotWithShape="1">
              <a:gsLst>
                <a:gs pos="0">
                  <a:srgbClr val="1F497D">
                    <a:lumMod val="50000"/>
                  </a:srgbClr>
                </a:gs>
                <a:gs pos="50000">
                  <a:srgbClr val="4F81BD">
                    <a:lumMod val="75000"/>
                  </a:srgbClr>
                </a:gs>
                <a:gs pos="100000">
                  <a:srgbClr val="4F81BD">
                    <a:tint val="23500"/>
                    <a:satMod val="160000"/>
                  </a:srgbClr>
                </a:gs>
              </a:gsLst>
              <a:lin ang="0" scaled="1"/>
              <a:tileRect/>
            </a:gradFill>
            <a:ln>
              <a:noFill/>
            </a:ln>
          </c:spPr>
          <c:dLbls>
            <c:dLbl>
              <c:idx val="1"/>
              <c:layout>
                <c:manualLayout>
                  <c:x val="3.3859520834499013E-3"/>
                  <c:y val="-2.3654375552502492E-3"/>
                </c:manualLayout>
              </c:layout>
              <c:showVal val="1"/>
            </c:dLbl>
            <c:dLbl>
              <c:idx val="2"/>
              <c:layout>
                <c:manualLayout>
                  <c:x val="0"/>
                  <c:y val="-2.3880597014925488E-2"/>
                </c:manualLayout>
              </c:layout>
              <c:showVal val="1"/>
            </c:dLbl>
            <c:dLbl>
              <c:idx val="3"/>
              <c:layout>
                <c:manualLayout>
                  <c:x val="0"/>
                  <c:y val="-7.9601990049751638E-3"/>
                </c:manualLayout>
              </c:layout>
              <c:showVal val="1"/>
            </c:dLbl>
            <c:numFmt formatCode="0.0%" sourceLinked="0"/>
            <c:spPr>
              <a:noFill/>
              <a:ln w="25400">
                <a:noFill/>
              </a:ln>
            </c:spPr>
            <c:txPr>
              <a:bodyPr/>
              <a:lstStyle/>
              <a:p>
                <a:pPr>
                  <a:defRPr sz="1400" b="1" i="0" u="none" strike="noStrike" baseline="0">
                    <a:solidFill>
                      <a:srgbClr val="000000"/>
                    </a:solidFill>
                    <a:latin typeface="Arial"/>
                    <a:ea typeface="Arial"/>
                    <a:cs typeface="Arial"/>
                  </a:defRPr>
                </a:pPr>
                <a:endParaRPr lang="en-US"/>
              </a:p>
            </c:txPr>
            <c:showVal val="1"/>
          </c:dLbls>
          <c:cat>
            <c:strRef>
              <c:f>Segments!$A$27:$A$32</c:f>
              <c:strCache>
                <c:ptCount val="6"/>
                <c:pt idx="0">
                  <c:v>Computer
Equipment</c:v>
                </c:pt>
                <c:pt idx="1">
                  <c:v>Comm &amp; Network
Services</c:v>
                </c:pt>
                <c:pt idx="2">
                  <c:v>Software
Products</c:v>
                </c:pt>
                <c:pt idx="3">
                  <c:v>Outsourcing</c:v>
                </c:pt>
                <c:pt idx="4">
                  <c:v>Systems
Integration</c:v>
                </c:pt>
                <c:pt idx="5">
                  <c:v>Professional
Services</c:v>
                </c:pt>
              </c:strCache>
            </c:strRef>
          </c:cat>
          <c:val>
            <c:numRef>
              <c:f>Segments!$B$27:$B$32</c:f>
              <c:numCache>
                <c:formatCode>0.0%</c:formatCode>
                <c:ptCount val="6"/>
                <c:pt idx="0">
                  <c:v>2.9794155124983106E-2</c:v>
                </c:pt>
                <c:pt idx="1">
                  <c:v>4.8692017258859112E-2</c:v>
                </c:pt>
                <c:pt idx="2">
                  <c:v>5.1989587045918113E-2</c:v>
                </c:pt>
                <c:pt idx="3">
                  <c:v>5.6275740939517156E-2</c:v>
                </c:pt>
                <c:pt idx="4">
                  <c:v>6.3345737137958394E-2</c:v>
                </c:pt>
                <c:pt idx="5">
                  <c:v>7.1179772478670675E-2</c:v>
                </c:pt>
              </c:numCache>
            </c:numRef>
          </c:val>
        </c:ser>
        <c:dLbls>
          <c:showVal val="1"/>
        </c:dLbls>
        <c:shape val="cylinder"/>
        <c:axId val="142398208"/>
        <c:axId val="142400896"/>
        <c:axId val="0"/>
      </c:bar3DChart>
      <c:catAx>
        <c:axId val="142398208"/>
        <c:scaling>
          <c:orientation val="minMax"/>
        </c:scaling>
        <c:axPos val="l"/>
        <c:numFmt formatCode="General" sourceLinked="1"/>
        <c:tickLblPos val="nextTo"/>
        <c:spPr>
          <a:ln>
            <a:solidFill>
              <a:sysClr val="windowText" lastClr="000000"/>
            </a:solidFill>
          </a:ln>
        </c:spPr>
        <c:txPr>
          <a:bodyPr rot="0" vert="horz"/>
          <a:lstStyle/>
          <a:p>
            <a:pPr>
              <a:defRPr sz="1400" b="1" i="0" u="none" strike="noStrike" baseline="0">
                <a:solidFill>
                  <a:srgbClr val="000000"/>
                </a:solidFill>
                <a:latin typeface="Arial"/>
                <a:ea typeface="Arial"/>
                <a:cs typeface="Arial"/>
              </a:defRPr>
            </a:pPr>
            <a:endParaRPr lang="en-US"/>
          </a:p>
        </c:txPr>
        <c:crossAx val="142400896"/>
        <c:crosses val="autoZero"/>
        <c:auto val="1"/>
        <c:lblAlgn val="ctr"/>
        <c:lblOffset val="100"/>
      </c:catAx>
      <c:valAx>
        <c:axId val="142400896"/>
        <c:scaling>
          <c:orientation val="minMax"/>
        </c:scaling>
        <c:axPos val="b"/>
        <c:majorGridlines>
          <c:spPr>
            <a:ln>
              <a:solidFill>
                <a:sysClr val="windowText" lastClr="000000"/>
              </a:solidFill>
            </a:ln>
          </c:spPr>
        </c:majorGridlines>
        <c:title>
          <c:tx>
            <c:rich>
              <a:bodyPr/>
              <a:lstStyle/>
              <a:p>
                <a:pPr>
                  <a:defRPr sz="1400" b="1" i="0" u="none" strike="noStrike" baseline="0">
                    <a:solidFill>
                      <a:srgbClr val="000000"/>
                    </a:solidFill>
                    <a:latin typeface="Arial"/>
                    <a:ea typeface="Arial"/>
                    <a:cs typeface="Arial"/>
                  </a:defRPr>
                </a:pPr>
                <a:r>
                  <a:rPr lang="en-US" sz="1400" dirty="0"/>
                  <a:t>Five-Year Compound Annual Growth Rates</a:t>
                </a:r>
              </a:p>
            </c:rich>
          </c:tx>
          <c:layout>
            <c:manualLayout>
              <c:xMode val="edge"/>
              <c:yMode val="edge"/>
              <c:x val="0.39332531031874479"/>
              <c:y val="0.93486644416361542"/>
            </c:manualLayout>
          </c:layout>
        </c:title>
        <c:numFmt formatCode="0%" sourceLinked="0"/>
        <c:tickLblPos val="nextTo"/>
        <c:spPr>
          <a:ln>
            <a:solidFill>
              <a:sysClr val="windowText" lastClr="000000"/>
            </a:solidFill>
          </a:ln>
        </c:spPr>
        <c:txPr>
          <a:bodyPr rot="0" vert="horz"/>
          <a:lstStyle/>
          <a:p>
            <a:pPr>
              <a:defRPr sz="1400" b="1" i="0" u="none" strike="noStrike" baseline="0">
                <a:solidFill>
                  <a:srgbClr val="000000"/>
                </a:solidFill>
                <a:latin typeface="Arial"/>
                <a:ea typeface="Arial"/>
                <a:cs typeface="Arial"/>
              </a:defRPr>
            </a:pPr>
            <a:endParaRPr lang="en-US"/>
          </a:p>
        </c:txPr>
        <c:crossAx val="142398208"/>
        <c:crosses val="autoZero"/>
        <c:crossBetween val="between"/>
        <c:majorUnit val="1.0000000000000005E-2"/>
        <c:minorUnit val="1.0000000000000037E-3"/>
      </c:valAx>
    </c:plotArea>
    <c:plotVisOnly val="1"/>
    <c:dispBlanksAs val="gap"/>
  </c:chart>
  <c:spPr>
    <a:noFill/>
    <a:ln w="9525" cap="flat" cmpd="sng" algn="ctr">
      <a:noFill/>
      <a:prstDash val="solid"/>
    </a:ln>
    <a:effectLst>
      <a:outerShdw blurRad="40000" dist="20000" dir="5400000" rotWithShape="0">
        <a:srgbClr val="000000">
          <a:alpha val="38000"/>
        </a:srgbClr>
      </a:outerShdw>
    </a:effectLst>
  </c:spPr>
  <c:txPr>
    <a:bodyPr/>
    <a:lstStyle/>
    <a:p>
      <a:pPr>
        <a:defRPr sz="1000" b="0" i="0" u="none" strike="noStrike" baseline="0">
          <a:solidFill>
            <a:srgbClr val="000000"/>
          </a:solidFill>
          <a:latin typeface="Calibri"/>
          <a:ea typeface="Calibri"/>
          <a:cs typeface="Calibri"/>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BC3FD-D3ED-45EB-A1DB-9BFDA86C7274}" type="doc">
      <dgm:prSet loTypeId="urn:microsoft.com/office/officeart/2005/8/layout/cycle4" loCatId="cycle" qsTypeId="urn:microsoft.com/office/officeart/2005/8/quickstyle/simple5" qsCatId="simple" csTypeId="urn:microsoft.com/office/officeart/2005/8/colors/accent1_2" csCatId="accent1" phldr="1"/>
      <dgm:spPr/>
      <dgm:t>
        <a:bodyPr/>
        <a:lstStyle/>
        <a:p>
          <a:endParaRPr lang="en-US"/>
        </a:p>
      </dgm:t>
    </dgm:pt>
    <dgm:pt modelId="{8AEB2676-07C8-443F-8ABD-C57D12F3A765}">
      <dgm:prSet phldrT="[Text]" custT="1"/>
      <dgm:spPr>
        <a:solidFill>
          <a:srgbClr val="C00000"/>
        </a:solidFill>
      </dgm:spPr>
      <dgm:t>
        <a:bodyPr/>
        <a:lstStyle/>
        <a:p>
          <a:endParaRPr lang="en-US" sz="2200" dirty="0">
            <a:solidFill>
              <a:schemeClr val="bg1"/>
            </a:solidFill>
          </a:endParaRPr>
        </a:p>
      </dgm:t>
    </dgm:pt>
    <dgm:pt modelId="{1099B898-8AD4-4678-B0D5-7014C0F5FE60}" type="parTrans" cxnId="{C9C368BC-66C6-486C-8A87-649663B0877B}">
      <dgm:prSet/>
      <dgm:spPr/>
      <dgm:t>
        <a:bodyPr/>
        <a:lstStyle/>
        <a:p>
          <a:endParaRPr lang="en-US"/>
        </a:p>
      </dgm:t>
    </dgm:pt>
    <dgm:pt modelId="{44E35458-180B-40A4-9E79-044CB61AE7A3}" type="sibTrans" cxnId="{C9C368BC-66C6-486C-8A87-649663B0877B}">
      <dgm:prSet/>
      <dgm:spPr/>
      <dgm:t>
        <a:bodyPr/>
        <a:lstStyle/>
        <a:p>
          <a:endParaRPr lang="en-US"/>
        </a:p>
      </dgm:t>
    </dgm:pt>
    <dgm:pt modelId="{4EACAB41-4D01-4BB5-9260-37AEF889B505}">
      <dgm:prSet phldrT="[Text]" custT="1"/>
      <dgm:spPr/>
      <dgm:t>
        <a:bodyPr/>
        <a:lstStyle/>
        <a:p>
          <a:r>
            <a:rPr lang="en-US" sz="1800" dirty="0" smtClean="0"/>
            <a:t>Modernize the nation’s electric grid</a:t>
          </a:r>
          <a:endParaRPr lang="en-US" sz="1800" dirty="0"/>
        </a:p>
      </dgm:t>
    </dgm:pt>
    <dgm:pt modelId="{FFE78CA7-D769-480B-96A5-25012CC064A4}" type="parTrans" cxnId="{A2D916CE-1A81-4C12-BCDE-67739248A960}">
      <dgm:prSet/>
      <dgm:spPr/>
      <dgm:t>
        <a:bodyPr/>
        <a:lstStyle/>
        <a:p>
          <a:endParaRPr lang="en-US"/>
        </a:p>
      </dgm:t>
    </dgm:pt>
    <dgm:pt modelId="{06932B58-5862-4B73-B0CA-A9AFEE367AD5}" type="sibTrans" cxnId="{A2D916CE-1A81-4C12-BCDE-67739248A960}">
      <dgm:prSet/>
      <dgm:spPr/>
      <dgm:t>
        <a:bodyPr/>
        <a:lstStyle/>
        <a:p>
          <a:endParaRPr lang="en-US"/>
        </a:p>
      </dgm:t>
    </dgm:pt>
    <dgm:pt modelId="{5B762AAA-A2E1-495D-AFF9-2F7933A3D768}">
      <dgm:prSet phldrT="[Text]" custT="1"/>
      <dgm:spPr>
        <a:solidFill>
          <a:srgbClr val="FFC000"/>
        </a:solidFill>
      </dgm:spPr>
      <dgm:t>
        <a:bodyPr/>
        <a:lstStyle/>
        <a:p>
          <a:endParaRPr lang="en-US" sz="2200" dirty="0"/>
        </a:p>
      </dgm:t>
    </dgm:pt>
    <dgm:pt modelId="{BD0E9671-D4E6-464A-815E-C64AA65133CF}" type="parTrans" cxnId="{F5DBE327-BDA3-44EF-8CA3-515E477AD0A1}">
      <dgm:prSet/>
      <dgm:spPr/>
      <dgm:t>
        <a:bodyPr/>
        <a:lstStyle/>
        <a:p>
          <a:endParaRPr lang="en-US"/>
        </a:p>
      </dgm:t>
    </dgm:pt>
    <dgm:pt modelId="{F99A8064-06B2-461F-AF0C-D1A4A5013BAE}" type="sibTrans" cxnId="{F5DBE327-BDA3-44EF-8CA3-515E477AD0A1}">
      <dgm:prSet/>
      <dgm:spPr/>
      <dgm:t>
        <a:bodyPr/>
        <a:lstStyle/>
        <a:p>
          <a:endParaRPr lang="en-US"/>
        </a:p>
      </dgm:t>
    </dgm:pt>
    <dgm:pt modelId="{9C2C8440-2AA8-407A-98DC-DAF9313D46EE}">
      <dgm:prSet phldrT="[Text]" custT="1"/>
      <dgm:spPr/>
      <dgm:t>
        <a:bodyPr/>
        <a:lstStyle/>
        <a:p>
          <a:r>
            <a:rPr lang="en-US" sz="1800" dirty="0" smtClean="0"/>
            <a:t>Utilize electronic health records to reduce costs</a:t>
          </a:r>
          <a:endParaRPr lang="en-US" sz="1800" dirty="0"/>
        </a:p>
      </dgm:t>
    </dgm:pt>
    <dgm:pt modelId="{19F0C48E-9CE6-4AD8-918C-46461658627B}" type="parTrans" cxnId="{236378A9-971C-4BA1-B63C-DC025AACA122}">
      <dgm:prSet/>
      <dgm:spPr/>
      <dgm:t>
        <a:bodyPr/>
        <a:lstStyle/>
        <a:p>
          <a:endParaRPr lang="en-US"/>
        </a:p>
      </dgm:t>
    </dgm:pt>
    <dgm:pt modelId="{53C30881-301E-4D38-8F26-FACDAF323EFD}" type="sibTrans" cxnId="{236378A9-971C-4BA1-B63C-DC025AACA122}">
      <dgm:prSet/>
      <dgm:spPr/>
      <dgm:t>
        <a:bodyPr/>
        <a:lstStyle/>
        <a:p>
          <a:endParaRPr lang="en-US"/>
        </a:p>
      </dgm:t>
    </dgm:pt>
    <dgm:pt modelId="{F5BD1F55-1833-46BB-8D3F-A5D5E671A436}">
      <dgm:prSet phldrT="[Text]" custT="1"/>
      <dgm:spPr>
        <a:solidFill>
          <a:srgbClr val="447B31"/>
        </a:solidFill>
      </dgm:spPr>
      <dgm:t>
        <a:bodyPr/>
        <a:lstStyle/>
        <a:p>
          <a:endParaRPr lang="en-US" sz="2200" dirty="0"/>
        </a:p>
      </dgm:t>
    </dgm:pt>
    <dgm:pt modelId="{9655EA20-B938-406D-AC81-726D084BB01A}" type="parTrans" cxnId="{4A5CC23E-7F4F-47B8-BBD0-82457EE6F6DB}">
      <dgm:prSet/>
      <dgm:spPr/>
      <dgm:t>
        <a:bodyPr/>
        <a:lstStyle/>
        <a:p>
          <a:endParaRPr lang="en-US"/>
        </a:p>
      </dgm:t>
    </dgm:pt>
    <dgm:pt modelId="{C52CD895-4412-4E48-B6A5-AAA2D4E4B0D0}" type="sibTrans" cxnId="{4A5CC23E-7F4F-47B8-BBD0-82457EE6F6DB}">
      <dgm:prSet/>
      <dgm:spPr/>
      <dgm:t>
        <a:bodyPr/>
        <a:lstStyle/>
        <a:p>
          <a:endParaRPr lang="en-US"/>
        </a:p>
      </dgm:t>
    </dgm:pt>
    <dgm:pt modelId="{081857D9-7EF8-4E0B-A7B6-87EAE1731967}">
      <dgm:prSet phldrT="[Text]" custT="1"/>
      <dgm:spPr/>
      <dgm:t>
        <a:bodyPr/>
        <a:lstStyle/>
        <a:p>
          <a:r>
            <a:rPr lang="en-US" sz="1600" dirty="0" smtClean="0"/>
            <a:t>Expansion of cyber operations</a:t>
          </a:r>
          <a:endParaRPr lang="en-US" sz="1600" dirty="0"/>
        </a:p>
      </dgm:t>
    </dgm:pt>
    <dgm:pt modelId="{42240208-EAAA-471C-92C4-CD09BBF93BF1}" type="parTrans" cxnId="{32AA1EF0-D369-4D77-AA39-94294E314D12}">
      <dgm:prSet/>
      <dgm:spPr/>
      <dgm:t>
        <a:bodyPr/>
        <a:lstStyle/>
        <a:p>
          <a:endParaRPr lang="en-US"/>
        </a:p>
      </dgm:t>
    </dgm:pt>
    <dgm:pt modelId="{E06305FA-C8A4-4DEA-B6BF-1B2BFF16DE45}" type="sibTrans" cxnId="{32AA1EF0-D369-4D77-AA39-94294E314D12}">
      <dgm:prSet/>
      <dgm:spPr/>
      <dgm:t>
        <a:bodyPr/>
        <a:lstStyle/>
        <a:p>
          <a:endParaRPr lang="en-US"/>
        </a:p>
      </dgm:t>
    </dgm:pt>
    <dgm:pt modelId="{F893B63A-0EFB-4512-8D69-61EA63CBCDC8}">
      <dgm:prSet phldrT="[Text]" custT="1"/>
      <dgm:spPr>
        <a:solidFill>
          <a:srgbClr val="0F2D47"/>
        </a:solidFill>
      </dgm:spPr>
      <dgm:t>
        <a:bodyPr/>
        <a:lstStyle/>
        <a:p>
          <a:endParaRPr lang="en-US" sz="2200" dirty="0"/>
        </a:p>
      </dgm:t>
    </dgm:pt>
    <dgm:pt modelId="{2E91A66C-E839-4E22-8805-B4597654E6B6}" type="parTrans" cxnId="{A48AA7E0-9CE6-4D5D-86A2-0A170628F410}">
      <dgm:prSet/>
      <dgm:spPr/>
      <dgm:t>
        <a:bodyPr/>
        <a:lstStyle/>
        <a:p>
          <a:endParaRPr lang="en-US"/>
        </a:p>
      </dgm:t>
    </dgm:pt>
    <dgm:pt modelId="{7B7B0A30-53CC-4776-B44C-C12B5A50EBFB}" type="sibTrans" cxnId="{A48AA7E0-9CE6-4D5D-86A2-0A170628F410}">
      <dgm:prSet/>
      <dgm:spPr/>
      <dgm:t>
        <a:bodyPr/>
        <a:lstStyle/>
        <a:p>
          <a:endParaRPr lang="en-US"/>
        </a:p>
      </dgm:t>
    </dgm:pt>
    <dgm:pt modelId="{0B119FCC-1473-420C-AF70-401AE7D6B26E}">
      <dgm:prSet phldrT="[Text]" custT="1"/>
      <dgm:spPr/>
      <dgm:t>
        <a:bodyPr anchor="b"/>
        <a:lstStyle/>
        <a:p>
          <a:r>
            <a:rPr lang="en-US" sz="1800" dirty="0" smtClean="0"/>
            <a:t>Expand broadband to underserved and rural areas</a:t>
          </a:r>
          <a:endParaRPr lang="en-US" sz="1800" dirty="0"/>
        </a:p>
      </dgm:t>
    </dgm:pt>
    <dgm:pt modelId="{95A0C306-26C6-4313-AE91-5B31AABFA394}" type="parTrans" cxnId="{42FBE488-65FC-4568-92DE-14CEDFDABC14}">
      <dgm:prSet/>
      <dgm:spPr/>
      <dgm:t>
        <a:bodyPr/>
        <a:lstStyle/>
        <a:p>
          <a:endParaRPr lang="en-US"/>
        </a:p>
      </dgm:t>
    </dgm:pt>
    <dgm:pt modelId="{E8DD303E-AE47-4BF9-9B74-21A2E7A4CF18}" type="sibTrans" cxnId="{42FBE488-65FC-4568-92DE-14CEDFDABC14}">
      <dgm:prSet/>
      <dgm:spPr/>
      <dgm:t>
        <a:bodyPr/>
        <a:lstStyle/>
        <a:p>
          <a:endParaRPr lang="en-US"/>
        </a:p>
      </dgm:t>
    </dgm:pt>
    <dgm:pt modelId="{4D73CA38-C19A-4C57-814A-ED03F5B0A36B}">
      <dgm:prSet phldrT="[Text]" custT="1"/>
      <dgm:spPr/>
      <dgm:t>
        <a:bodyPr/>
        <a:lstStyle/>
        <a:p>
          <a:r>
            <a:rPr lang="en-US" sz="1800" dirty="0" smtClean="0"/>
            <a:t>Reduce energy consumption</a:t>
          </a:r>
          <a:endParaRPr lang="en-US" sz="1800" dirty="0"/>
        </a:p>
      </dgm:t>
    </dgm:pt>
    <dgm:pt modelId="{59DAAEB1-3BD8-4B06-90D5-49D724ED9AF6}" type="parTrans" cxnId="{F4314E39-3A65-4960-9020-85D54533C165}">
      <dgm:prSet/>
      <dgm:spPr/>
      <dgm:t>
        <a:bodyPr/>
        <a:lstStyle/>
        <a:p>
          <a:endParaRPr lang="en-US"/>
        </a:p>
      </dgm:t>
    </dgm:pt>
    <dgm:pt modelId="{FDD59855-E621-444F-8310-7F5151108A71}" type="sibTrans" cxnId="{F4314E39-3A65-4960-9020-85D54533C165}">
      <dgm:prSet/>
      <dgm:spPr/>
      <dgm:t>
        <a:bodyPr/>
        <a:lstStyle/>
        <a:p>
          <a:endParaRPr lang="en-US"/>
        </a:p>
      </dgm:t>
    </dgm:pt>
    <dgm:pt modelId="{10719DD3-251C-44F5-A164-1BC2882AC6EE}">
      <dgm:prSet phldrT="[Text]" custT="1"/>
      <dgm:spPr/>
      <dgm:t>
        <a:bodyPr/>
        <a:lstStyle/>
        <a:p>
          <a:r>
            <a:rPr lang="en-US" sz="1800" dirty="0" smtClean="0"/>
            <a:t>Expand health care to uninsured</a:t>
          </a:r>
          <a:endParaRPr lang="en-US" sz="1800" dirty="0"/>
        </a:p>
      </dgm:t>
    </dgm:pt>
    <dgm:pt modelId="{DE77E3E6-9863-439E-BDF8-70AE46ACB3BE}" type="parTrans" cxnId="{A4A36E18-FC53-4EC8-A973-B8D1353DEC44}">
      <dgm:prSet/>
      <dgm:spPr/>
      <dgm:t>
        <a:bodyPr/>
        <a:lstStyle/>
        <a:p>
          <a:endParaRPr lang="en-US"/>
        </a:p>
      </dgm:t>
    </dgm:pt>
    <dgm:pt modelId="{AA7F606F-4C04-4DBD-AD3E-BA4E749DF21A}" type="sibTrans" cxnId="{A4A36E18-FC53-4EC8-A973-B8D1353DEC44}">
      <dgm:prSet/>
      <dgm:spPr/>
      <dgm:t>
        <a:bodyPr/>
        <a:lstStyle/>
        <a:p>
          <a:endParaRPr lang="en-US"/>
        </a:p>
      </dgm:t>
    </dgm:pt>
    <dgm:pt modelId="{B7CA3BFD-C1BB-455B-BA04-77026134267B}">
      <dgm:prSet phldrT="[Text]" custT="1"/>
      <dgm:spPr/>
      <dgm:t>
        <a:bodyPr/>
        <a:lstStyle/>
        <a:p>
          <a:r>
            <a:rPr lang="en-US" sz="1600" dirty="0" smtClean="0"/>
            <a:t>Consolidation of networks to improve </a:t>
          </a:r>
          <a:r>
            <a:rPr lang="en-US" sz="1600" dirty="0" err="1" smtClean="0"/>
            <a:t>cybersecurity</a:t>
          </a:r>
          <a:endParaRPr lang="en-US" sz="1600" dirty="0"/>
        </a:p>
      </dgm:t>
    </dgm:pt>
    <dgm:pt modelId="{FEF08580-E93F-4AA3-A0BD-A07A29448F70}" type="parTrans" cxnId="{7654B36B-26ED-4261-98E5-14FC99AE8189}">
      <dgm:prSet/>
      <dgm:spPr/>
      <dgm:t>
        <a:bodyPr/>
        <a:lstStyle/>
        <a:p>
          <a:endParaRPr lang="en-US"/>
        </a:p>
      </dgm:t>
    </dgm:pt>
    <dgm:pt modelId="{F5762857-7E47-4738-9BE2-92152DFF9B23}" type="sibTrans" cxnId="{7654B36B-26ED-4261-98E5-14FC99AE8189}">
      <dgm:prSet/>
      <dgm:spPr/>
      <dgm:t>
        <a:bodyPr/>
        <a:lstStyle/>
        <a:p>
          <a:endParaRPr lang="en-US"/>
        </a:p>
      </dgm:t>
    </dgm:pt>
    <dgm:pt modelId="{7CACF4DA-E527-4132-BC47-95CF13EFE096}">
      <dgm:prSet phldrT="[Text]" custT="1"/>
      <dgm:spPr/>
      <dgm:t>
        <a:bodyPr/>
        <a:lstStyle/>
        <a:p>
          <a:endParaRPr lang="en-US" sz="1600" dirty="0"/>
        </a:p>
      </dgm:t>
    </dgm:pt>
    <dgm:pt modelId="{0A26D77C-BC3A-4C6C-BD42-077ECCE01695}" type="parTrans" cxnId="{91943C45-6CE8-46F9-851A-49E3381DB8D9}">
      <dgm:prSet/>
      <dgm:spPr/>
      <dgm:t>
        <a:bodyPr/>
        <a:lstStyle/>
        <a:p>
          <a:endParaRPr lang="en-US"/>
        </a:p>
      </dgm:t>
    </dgm:pt>
    <dgm:pt modelId="{30B1C904-1AFA-4273-BD09-D2309F52A391}" type="sibTrans" cxnId="{91943C45-6CE8-46F9-851A-49E3381DB8D9}">
      <dgm:prSet/>
      <dgm:spPr/>
      <dgm:t>
        <a:bodyPr/>
        <a:lstStyle/>
        <a:p>
          <a:endParaRPr lang="en-US"/>
        </a:p>
      </dgm:t>
    </dgm:pt>
    <dgm:pt modelId="{CC3A939D-3082-45F9-A554-33348793567E}" type="pres">
      <dgm:prSet presAssocID="{3B5BC3FD-D3ED-45EB-A1DB-9BFDA86C7274}" presName="cycleMatrixDiagram" presStyleCnt="0">
        <dgm:presLayoutVars>
          <dgm:chMax val="1"/>
          <dgm:dir/>
          <dgm:animLvl val="lvl"/>
          <dgm:resizeHandles val="exact"/>
        </dgm:presLayoutVars>
      </dgm:prSet>
      <dgm:spPr/>
      <dgm:t>
        <a:bodyPr/>
        <a:lstStyle/>
        <a:p>
          <a:endParaRPr lang="en-US"/>
        </a:p>
      </dgm:t>
    </dgm:pt>
    <dgm:pt modelId="{2157336E-63CA-4871-BAC9-7DD3F6C730D6}" type="pres">
      <dgm:prSet presAssocID="{3B5BC3FD-D3ED-45EB-A1DB-9BFDA86C7274}" presName="children" presStyleCnt="0"/>
      <dgm:spPr/>
    </dgm:pt>
    <dgm:pt modelId="{CE4168AD-B39D-4A55-933D-26CD190C5876}" type="pres">
      <dgm:prSet presAssocID="{3B5BC3FD-D3ED-45EB-A1DB-9BFDA86C7274}" presName="child1group" presStyleCnt="0"/>
      <dgm:spPr/>
    </dgm:pt>
    <dgm:pt modelId="{69799BEB-69C4-402D-812E-5C51F1AF43BF}" type="pres">
      <dgm:prSet presAssocID="{3B5BC3FD-D3ED-45EB-A1DB-9BFDA86C7274}" presName="child1" presStyleLbl="bgAcc1" presStyleIdx="0" presStyleCnt="4" custScaleX="140597" custLinFactNeighborX="-7164"/>
      <dgm:spPr/>
      <dgm:t>
        <a:bodyPr/>
        <a:lstStyle/>
        <a:p>
          <a:endParaRPr lang="en-US"/>
        </a:p>
      </dgm:t>
    </dgm:pt>
    <dgm:pt modelId="{760206E3-77F8-4DA4-9915-41CEF74E7BB3}" type="pres">
      <dgm:prSet presAssocID="{3B5BC3FD-D3ED-45EB-A1DB-9BFDA86C7274}" presName="child1Text" presStyleLbl="bgAcc1" presStyleIdx="0" presStyleCnt="4">
        <dgm:presLayoutVars>
          <dgm:bulletEnabled val="1"/>
        </dgm:presLayoutVars>
      </dgm:prSet>
      <dgm:spPr/>
      <dgm:t>
        <a:bodyPr/>
        <a:lstStyle/>
        <a:p>
          <a:endParaRPr lang="en-US"/>
        </a:p>
      </dgm:t>
    </dgm:pt>
    <dgm:pt modelId="{377C0ED5-D15A-4815-84EE-A96EE97EA98E}" type="pres">
      <dgm:prSet presAssocID="{3B5BC3FD-D3ED-45EB-A1DB-9BFDA86C7274}" presName="child2group" presStyleCnt="0"/>
      <dgm:spPr/>
    </dgm:pt>
    <dgm:pt modelId="{5E4DDF26-1395-49A9-A6E9-38B6DE19CDB7}" type="pres">
      <dgm:prSet presAssocID="{3B5BC3FD-D3ED-45EB-A1DB-9BFDA86C7274}" presName="child2" presStyleLbl="bgAcc1" presStyleIdx="1" presStyleCnt="4" custScaleX="148617" custLinFactNeighborX="12009"/>
      <dgm:spPr/>
      <dgm:t>
        <a:bodyPr/>
        <a:lstStyle/>
        <a:p>
          <a:endParaRPr lang="en-US"/>
        </a:p>
      </dgm:t>
    </dgm:pt>
    <dgm:pt modelId="{74E80B04-7D76-47D5-9F2D-572E7813C575}" type="pres">
      <dgm:prSet presAssocID="{3B5BC3FD-D3ED-45EB-A1DB-9BFDA86C7274}" presName="child2Text" presStyleLbl="bgAcc1" presStyleIdx="1" presStyleCnt="4">
        <dgm:presLayoutVars>
          <dgm:bulletEnabled val="1"/>
        </dgm:presLayoutVars>
      </dgm:prSet>
      <dgm:spPr/>
      <dgm:t>
        <a:bodyPr/>
        <a:lstStyle/>
        <a:p>
          <a:endParaRPr lang="en-US"/>
        </a:p>
      </dgm:t>
    </dgm:pt>
    <dgm:pt modelId="{FDD0108B-3FD1-4C81-8D0F-94F1173516A5}" type="pres">
      <dgm:prSet presAssocID="{3B5BC3FD-D3ED-45EB-A1DB-9BFDA86C7274}" presName="child3group" presStyleCnt="0"/>
      <dgm:spPr/>
    </dgm:pt>
    <dgm:pt modelId="{DA6FFF7C-EEBE-459F-BC07-4712D7E61914}" type="pres">
      <dgm:prSet presAssocID="{3B5BC3FD-D3ED-45EB-A1DB-9BFDA86C7274}" presName="child3" presStyleLbl="bgAcc1" presStyleIdx="2" presStyleCnt="4" custScaleX="151252" custLinFactNeighborX="11798" custLinFactNeighborY="-4152"/>
      <dgm:spPr/>
      <dgm:t>
        <a:bodyPr/>
        <a:lstStyle/>
        <a:p>
          <a:endParaRPr lang="en-US"/>
        </a:p>
      </dgm:t>
    </dgm:pt>
    <dgm:pt modelId="{5AA852F8-33D7-45BA-A55F-697E5063EE78}" type="pres">
      <dgm:prSet presAssocID="{3B5BC3FD-D3ED-45EB-A1DB-9BFDA86C7274}" presName="child3Text" presStyleLbl="bgAcc1" presStyleIdx="2" presStyleCnt="4">
        <dgm:presLayoutVars>
          <dgm:bulletEnabled val="1"/>
        </dgm:presLayoutVars>
      </dgm:prSet>
      <dgm:spPr/>
      <dgm:t>
        <a:bodyPr/>
        <a:lstStyle/>
        <a:p>
          <a:endParaRPr lang="en-US"/>
        </a:p>
      </dgm:t>
    </dgm:pt>
    <dgm:pt modelId="{123AA2CF-1B66-4443-931E-E240A6F2BA1B}" type="pres">
      <dgm:prSet presAssocID="{3B5BC3FD-D3ED-45EB-A1DB-9BFDA86C7274}" presName="child4group" presStyleCnt="0"/>
      <dgm:spPr/>
    </dgm:pt>
    <dgm:pt modelId="{82A5ED18-64A2-4734-9057-4170E345094A}" type="pres">
      <dgm:prSet presAssocID="{3B5BC3FD-D3ED-45EB-A1DB-9BFDA86C7274}" presName="child4" presStyleLbl="bgAcc1" presStyleIdx="3" presStyleCnt="4" custScaleX="147732" custLinFactNeighborX="-17345" custLinFactNeighborY="0"/>
      <dgm:spPr/>
      <dgm:t>
        <a:bodyPr/>
        <a:lstStyle/>
        <a:p>
          <a:endParaRPr lang="en-US"/>
        </a:p>
      </dgm:t>
    </dgm:pt>
    <dgm:pt modelId="{6AEC1BBC-141B-4D03-B909-60FCF81309FA}" type="pres">
      <dgm:prSet presAssocID="{3B5BC3FD-D3ED-45EB-A1DB-9BFDA86C7274}" presName="child4Text" presStyleLbl="bgAcc1" presStyleIdx="3" presStyleCnt="4">
        <dgm:presLayoutVars>
          <dgm:bulletEnabled val="1"/>
        </dgm:presLayoutVars>
      </dgm:prSet>
      <dgm:spPr/>
      <dgm:t>
        <a:bodyPr/>
        <a:lstStyle/>
        <a:p>
          <a:endParaRPr lang="en-US"/>
        </a:p>
      </dgm:t>
    </dgm:pt>
    <dgm:pt modelId="{DC407B39-FBDF-4E65-B105-F93C8F7B68B4}" type="pres">
      <dgm:prSet presAssocID="{3B5BC3FD-D3ED-45EB-A1DB-9BFDA86C7274}" presName="childPlaceholder" presStyleCnt="0"/>
      <dgm:spPr/>
    </dgm:pt>
    <dgm:pt modelId="{94EBA03A-5A96-4D74-80F3-2E8149D28622}" type="pres">
      <dgm:prSet presAssocID="{3B5BC3FD-D3ED-45EB-A1DB-9BFDA86C7274}" presName="circle" presStyleCnt="0"/>
      <dgm:spPr/>
    </dgm:pt>
    <dgm:pt modelId="{09ED9AA0-F82D-4EE6-91FF-123FD7DBCD0C}" type="pres">
      <dgm:prSet presAssocID="{3B5BC3FD-D3ED-45EB-A1DB-9BFDA86C7274}" presName="quadrant1" presStyleLbl="node1" presStyleIdx="0" presStyleCnt="4">
        <dgm:presLayoutVars>
          <dgm:chMax val="1"/>
          <dgm:bulletEnabled val="1"/>
        </dgm:presLayoutVars>
      </dgm:prSet>
      <dgm:spPr/>
      <dgm:t>
        <a:bodyPr/>
        <a:lstStyle/>
        <a:p>
          <a:endParaRPr lang="en-US"/>
        </a:p>
      </dgm:t>
    </dgm:pt>
    <dgm:pt modelId="{5C037816-134E-4ED3-9C1C-78CD464D902A}" type="pres">
      <dgm:prSet presAssocID="{3B5BC3FD-D3ED-45EB-A1DB-9BFDA86C7274}" presName="quadrant2" presStyleLbl="node1" presStyleIdx="1" presStyleCnt="4">
        <dgm:presLayoutVars>
          <dgm:chMax val="1"/>
          <dgm:bulletEnabled val="1"/>
        </dgm:presLayoutVars>
      </dgm:prSet>
      <dgm:spPr/>
      <dgm:t>
        <a:bodyPr/>
        <a:lstStyle/>
        <a:p>
          <a:endParaRPr lang="en-US"/>
        </a:p>
      </dgm:t>
    </dgm:pt>
    <dgm:pt modelId="{46E346DB-1C99-45EB-95CD-9989290BAB22}" type="pres">
      <dgm:prSet presAssocID="{3B5BC3FD-D3ED-45EB-A1DB-9BFDA86C7274}" presName="quadrant3" presStyleLbl="node1" presStyleIdx="2" presStyleCnt="4">
        <dgm:presLayoutVars>
          <dgm:chMax val="1"/>
          <dgm:bulletEnabled val="1"/>
        </dgm:presLayoutVars>
      </dgm:prSet>
      <dgm:spPr/>
      <dgm:t>
        <a:bodyPr/>
        <a:lstStyle/>
        <a:p>
          <a:endParaRPr lang="en-US"/>
        </a:p>
      </dgm:t>
    </dgm:pt>
    <dgm:pt modelId="{A0515BC9-D4F7-4B45-A7FE-F74A2FC29799}" type="pres">
      <dgm:prSet presAssocID="{3B5BC3FD-D3ED-45EB-A1DB-9BFDA86C7274}" presName="quadrant4" presStyleLbl="node1" presStyleIdx="3" presStyleCnt="4">
        <dgm:presLayoutVars>
          <dgm:chMax val="1"/>
          <dgm:bulletEnabled val="1"/>
        </dgm:presLayoutVars>
      </dgm:prSet>
      <dgm:spPr/>
      <dgm:t>
        <a:bodyPr/>
        <a:lstStyle/>
        <a:p>
          <a:endParaRPr lang="en-US"/>
        </a:p>
      </dgm:t>
    </dgm:pt>
    <dgm:pt modelId="{9C8DA8A5-2649-4956-8E44-45241F62953C}" type="pres">
      <dgm:prSet presAssocID="{3B5BC3FD-D3ED-45EB-A1DB-9BFDA86C7274}" presName="quadrantPlaceholder" presStyleCnt="0"/>
      <dgm:spPr/>
    </dgm:pt>
    <dgm:pt modelId="{D57CD054-927E-4E10-BDE7-40073ECFE8E6}" type="pres">
      <dgm:prSet presAssocID="{3B5BC3FD-D3ED-45EB-A1DB-9BFDA86C7274}" presName="center1" presStyleLbl="fgShp" presStyleIdx="0" presStyleCnt="2" custScaleX="71471" custScaleY="69218" custLinFactNeighborY="35521"/>
      <dgm:spPr>
        <a:prstGeom prst="ellipse">
          <a:avLst/>
        </a:prstGeom>
        <a:solidFill>
          <a:srgbClr val="3972A1"/>
        </a:solidFill>
        <a:scene3d>
          <a:camera prst="orthographicFront">
            <a:rot lat="0" lon="0" rev="0"/>
          </a:camera>
          <a:lightRig rig="threePt" dir="t">
            <a:rot lat="0" lon="0" rev="1200000"/>
          </a:lightRig>
        </a:scene3d>
      </dgm:spPr>
      <dgm:t>
        <a:bodyPr/>
        <a:lstStyle/>
        <a:p>
          <a:endParaRPr lang="en-US"/>
        </a:p>
      </dgm:t>
    </dgm:pt>
    <dgm:pt modelId="{2DA3A171-76F4-408A-B1B4-BEA1A3D695A1}" type="pres">
      <dgm:prSet presAssocID="{3B5BC3FD-D3ED-45EB-A1DB-9BFDA86C7274}" presName="center2" presStyleLbl="fgShp" presStyleIdx="1" presStyleCnt="2" custScaleX="61717" custScaleY="67620" custLinFactNeighborY="-5610"/>
      <dgm:spPr>
        <a:prstGeom prst="ellipse">
          <a:avLst/>
        </a:prstGeom>
        <a:solidFill>
          <a:srgbClr val="3972A1"/>
        </a:solidFill>
      </dgm:spPr>
      <dgm:t>
        <a:bodyPr/>
        <a:lstStyle/>
        <a:p>
          <a:endParaRPr lang="en-US"/>
        </a:p>
      </dgm:t>
    </dgm:pt>
  </dgm:ptLst>
  <dgm:cxnLst>
    <dgm:cxn modelId="{9ED713FC-06DD-43B2-BBEC-8679471C463D}" type="presOf" srcId="{4EACAB41-4D01-4BB5-9260-37AEF889B505}" destId="{760206E3-77F8-4DA4-9915-41CEF74E7BB3}" srcOrd="1" destOrd="0" presId="urn:microsoft.com/office/officeart/2005/8/layout/cycle4"/>
    <dgm:cxn modelId="{A4A36E18-FC53-4EC8-A973-B8D1353DEC44}" srcId="{5B762AAA-A2E1-495D-AFF9-2F7933A3D768}" destId="{10719DD3-251C-44F5-A164-1BC2882AC6EE}" srcOrd="1" destOrd="0" parTransId="{DE77E3E6-9863-439E-BDF8-70AE46ACB3BE}" sibTransId="{AA7F606F-4C04-4DBD-AD3E-BA4E749DF21A}"/>
    <dgm:cxn modelId="{9F095BAB-7779-49D8-A3C9-AE8375E9E0C4}" type="presOf" srcId="{0B119FCC-1473-420C-AF70-401AE7D6B26E}" destId="{82A5ED18-64A2-4734-9057-4170E345094A}" srcOrd="0" destOrd="0" presId="urn:microsoft.com/office/officeart/2005/8/layout/cycle4"/>
    <dgm:cxn modelId="{6BCE6D04-8372-4576-8FAF-60DB5DC90561}" type="presOf" srcId="{9C2C8440-2AA8-407A-98DC-DAF9313D46EE}" destId="{74E80B04-7D76-47D5-9F2D-572E7813C575}" srcOrd="1" destOrd="0" presId="urn:microsoft.com/office/officeart/2005/8/layout/cycle4"/>
    <dgm:cxn modelId="{F0630999-E110-42D2-91C3-5E24AB460134}" type="presOf" srcId="{7CACF4DA-E527-4132-BC47-95CF13EFE096}" destId="{DA6FFF7C-EEBE-459F-BC07-4712D7E61914}" srcOrd="0" destOrd="0" presId="urn:microsoft.com/office/officeart/2005/8/layout/cycle4"/>
    <dgm:cxn modelId="{59B1AF06-9974-45DA-A141-8810FCE338CB}" type="presOf" srcId="{F5BD1F55-1833-46BB-8D3F-A5D5E671A436}" destId="{46E346DB-1C99-45EB-95CD-9989290BAB22}" srcOrd="0" destOrd="0" presId="urn:microsoft.com/office/officeart/2005/8/layout/cycle4"/>
    <dgm:cxn modelId="{A2D916CE-1A81-4C12-BCDE-67739248A960}" srcId="{8AEB2676-07C8-443F-8ABD-C57D12F3A765}" destId="{4EACAB41-4D01-4BB5-9260-37AEF889B505}" srcOrd="0" destOrd="0" parTransId="{FFE78CA7-D769-480B-96A5-25012CC064A4}" sibTransId="{06932B58-5862-4B73-B0CA-A9AFEE367AD5}"/>
    <dgm:cxn modelId="{0C56BD3D-5CEB-4F31-A175-4788EBEF7001}" type="presOf" srcId="{4D73CA38-C19A-4C57-814A-ED03F5B0A36B}" destId="{760206E3-77F8-4DA4-9915-41CEF74E7BB3}" srcOrd="1" destOrd="1" presId="urn:microsoft.com/office/officeart/2005/8/layout/cycle4"/>
    <dgm:cxn modelId="{A325D46E-51D1-47DE-8AA4-F1B1DAC44330}" type="presOf" srcId="{3B5BC3FD-D3ED-45EB-A1DB-9BFDA86C7274}" destId="{CC3A939D-3082-45F9-A554-33348793567E}" srcOrd="0" destOrd="0" presId="urn:microsoft.com/office/officeart/2005/8/layout/cycle4"/>
    <dgm:cxn modelId="{90EDEA2D-A712-47C9-A59E-C414210AD3DC}" type="presOf" srcId="{B7CA3BFD-C1BB-455B-BA04-77026134267B}" destId="{DA6FFF7C-EEBE-459F-BC07-4712D7E61914}" srcOrd="0" destOrd="2" presId="urn:microsoft.com/office/officeart/2005/8/layout/cycle4"/>
    <dgm:cxn modelId="{A48AA7E0-9CE6-4D5D-86A2-0A170628F410}" srcId="{3B5BC3FD-D3ED-45EB-A1DB-9BFDA86C7274}" destId="{F893B63A-0EFB-4512-8D69-61EA63CBCDC8}" srcOrd="3" destOrd="0" parTransId="{2E91A66C-E839-4E22-8805-B4597654E6B6}" sibTransId="{7B7B0A30-53CC-4776-B44C-C12B5A50EBFB}"/>
    <dgm:cxn modelId="{66B53A03-F50E-41BA-8EF9-0D4A0CC62925}" type="presOf" srcId="{081857D9-7EF8-4E0B-A7B6-87EAE1731967}" destId="{5AA852F8-33D7-45BA-A55F-697E5063EE78}" srcOrd="1" destOrd="1" presId="urn:microsoft.com/office/officeart/2005/8/layout/cycle4"/>
    <dgm:cxn modelId="{18AD2CC3-E90A-4F3E-942A-ED740CC48A9C}" type="presOf" srcId="{4D73CA38-C19A-4C57-814A-ED03F5B0A36B}" destId="{69799BEB-69C4-402D-812E-5C51F1AF43BF}" srcOrd="0" destOrd="1" presId="urn:microsoft.com/office/officeart/2005/8/layout/cycle4"/>
    <dgm:cxn modelId="{F4314E39-3A65-4960-9020-85D54533C165}" srcId="{8AEB2676-07C8-443F-8ABD-C57D12F3A765}" destId="{4D73CA38-C19A-4C57-814A-ED03F5B0A36B}" srcOrd="1" destOrd="0" parTransId="{59DAAEB1-3BD8-4B06-90D5-49D724ED9AF6}" sibTransId="{FDD59855-E621-444F-8310-7F5151108A71}"/>
    <dgm:cxn modelId="{2C5EE79F-CBD2-4C75-87E3-D52E325A9BE4}" type="presOf" srcId="{F893B63A-0EFB-4512-8D69-61EA63CBCDC8}" destId="{A0515BC9-D4F7-4B45-A7FE-F74A2FC29799}" srcOrd="0" destOrd="0" presId="urn:microsoft.com/office/officeart/2005/8/layout/cycle4"/>
    <dgm:cxn modelId="{86F124E2-824C-4A48-8D6B-2B0AACD3E824}" type="presOf" srcId="{10719DD3-251C-44F5-A164-1BC2882AC6EE}" destId="{5E4DDF26-1395-49A9-A6E9-38B6DE19CDB7}" srcOrd="0" destOrd="1" presId="urn:microsoft.com/office/officeart/2005/8/layout/cycle4"/>
    <dgm:cxn modelId="{4A5CC23E-7F4F-47B8-BBD0-82457EE6F6DB}" srcId="{3B5BC3FD-D3ED-45EB-A1DB-9BFDA86C7274}" destId="{F5BD1F55-1833-46BB-8D3F-A5D5E671A436}" srcOrd="2" destOrd="0" parTransId="{9655EA20-B938-406D-AC81-726D084BB01A}" sibTransId="{C52CD895-4412-4E48-B6A5-AAA2D4E4B0D0}"/>
    <dgm:cxn modelId="{42FBE488-65FC-4568-92DE-14CEDFDABC14}" srcId="{F893B63A-0EFB-4512-8D69-61EA63CBCDC8}" destId="{0B119FCC-1473-420C-AF70-401AE7D6B26E}" srcOrd="0" destOrd="0" parTransId="{95A0C306-26C6-4313-AE91-5B31AABFA394}" sibTransId="{E8DD303E-AE47-4BF9-9B74-21A2E7A4CF18}"/>
    <dgm:cxn modelId="{32AA1EF0-D369-4D77-AA39-94294E314D12}" srcId="{F5BD1F55-1833-46BB-8D3F-A5D5E671A436}" destId="{081857D9-7EF8-4E0B-A7B6-87EAE1731967}" srcOrd="1" destOrd="0" parTransId="{42240208-EAAA-471C-92C4-CD09BBF93BF1}" sibTransId="{E06305FA-C8A4-4DEA-B6BF-1B2BFF16DE45}"/>
    <dgm:cxn modelId="{AF778AB7-34CF-4911-9BC8-58A442BF12E9}" type="presOf" srcId="{B7CA3BFD-C1BB-455B-BA04-77026134267B}" destId="{5AA852F8-33D7-45BA-A55F-697E5063EE78}" srcOrd="1" destOrd="2" presId="urn:microsoft.com/office/officeart/2005/8/layout/cycle4"/>
    <dgm:cxn modelId="{236378A9-971C-4BA1-B63C-DC025AACA122}" srcId="{5B762AAA-A2E1-495D-AFF9-2F7933A3D768}" destId="{9C2C8440-2AA8-407A-98DC-DAF9313D46EE}" srcOrd="0" destOrd="0" parTransId="{19F0C48E-9CE6-4AD8-918C-46461658627B}" sibTransId="{53C30881-301E-4D38-8F26-FACDAF323EFD}"/>
    <dgm:cxn modelId="{9DBB0D46-DCD3-4C2A-A3AC-05E23B2D018F}" type="presOf" srcId="{10719DD3-251C-44F5-A164-1BC2882AC6EE}" destId="{74E80B04-7D76-47D5-9F2D-572E7813C575}" srcOrd="1" destOrd="1" presId="urn:microsoft.com/office/officeart/2005/8/layout/cycle4"/>
    <dgm:cxn modelId="{F5DBE327-BDA3-44EF-8CA3-515E477AD0A1}" srcId="{3B5BC3FD-D3ED-45EB-A1DB-9BFDA86C7274}" destId="{5B762AAA-A2E1-495D-AFF9-2F7933A3D768}" srcOrd="1" destOrd="0" parTransId="{BD0E9671-D4E6-464A-815E-C64AA65133CF}" sibTransId="{F99A8064-06B2-461F-AF0C-D1A4A5013BAE}"/>
    <dgm:cxn modelId="{C9C368BC-66C6-486C-8A87-649663B0877B}" srcId="{3B5BC3FD-D3ED-45EB-A1DB-9BFDA86C7274}" destId="{8AEB2676-07C8-443F-8ABD-C57D12F3A765}" srcOrd="0" destOrd="0" parTransId="{1099B898-8AD4-4678-B0D5-7014C0F5FE60}" sibTransId="{44E35458-180B-40A4-9E79-044CB61AE7A3}"/>
    <dgm:cxn modelId="{D94881F3-DD06-4681-A396-327F5CC2B542}" type="presOf" srcId="{8AEB2676-07C8-443F-8ABD-C57D12F3A765}" destId="{09ED9AA0-F82D-4EE6-91FF-123FD7DBCD0C}" srcOrd="0" destOrd="0" presId="urn:microsoft.com/office/officeart/2005/8/layout/cycle4"/>
    <dgm:cxn modelId="{7CAF377B-493D-4EC9-8AF8-B6EEBA4979C6}" type="presOf" srcId="{0B119FCC-1473-420C-AF70-401AE7D6B26E}" destId="{6AEC1BBC-141B-4D03-B909-60FCF81309FA}" srcOrd="1" destOrd="0" presId="urn:microsoft.com/office/officeart/2005/8/layout/cycle4"/>
    <dgm:cxn modelId="{DAC1DF52-0F3E-4C65-88B8-DE5F7669EDE0}" type="presOf" srcId="{4EACAB41-4D01-4BB5-9260-37AEF889B505}" destId="{69799BEB-69C4-402D-812E-5C51F1AF43BF}" srcOrd="0" destOrd="0" presId="urn:microsoft.com/office/officeart/2005/8/layout/cycle4"/>
    <dgm:cxn modelId="{50EFF064-6113-4C59-B927-F2B44340B1FF}" type="presOf" srcId="{5B762AAA-A2E1-495D-AFF9-2F7933A3D768}" destId="{5C037816-134E-4ED3-9C1C-78CD464D902A}" srcOrd="0" destOrd="0" presId="urn:microsoft.com/office/officeart/2005/8/layout/cycle4"/>
    <dgm:cxn modelId="{FBB85B9E-6B77-44D4-B422-EDDC0FE4CD52}" type="presOf" srcId="{081857D9-7EF8-4E0B-A7B6-87EAE1731967}" destId="{DA6FFF7C-EEBE-459F-BC07-4712D7E61914}" srcOrd="0" destOrd="1" presId="urn:microsoft.com/office/officeart/2005/8/layout/cycle4"/>
    <dgm:cxn modelId="{ACCF32D0-CEEF-47E8-A4AF-BE5F4B12C8B3}" type="presOf" srcId="{9C2C8440-2AA8-407A-98DC-DAF9313D46EE}" destId="{5E4DDF26-1395-49A9-A6E9-38B6DE19CDB7}" srcOrd="0" destOrd="0" presId="urn:microsoft.com/office/officeart/2005/8/layout/cycle4"/>
    <dgm:cxn modelId="{91943C45-6CE8-46F9-851A-49E3381DB8D9}" srcId="{F5BD1F55-1833-46BB-8D3F-A5D5E671A436}" destId="{7CACF4DA-E527-4132-BC47-95CF13EFE096}" srcOrd="0" destOrd="0" parTransId="{0A26D77C-BC3A-4C6C-BD42-077ECCE01695}" sibTransId="{30B1C904-1AFA-4273-BD09-D2309F52A391}"/>
    <dgm:cxn modelId="{DEA87524-369C-4F13-968F-9C359C559825}" type="presOf" srcId="{7CACF4DA-E527-4132-BC47-95CF13EFE096}" destId="{5AA852F8-33D7-45BA-A55F-697E5063EE78}" srcOrd="1" destOrd="0" presId="urn:microsoft.com/office/officeart/2005/8/layout/cycle4"/>
    <dgm:cxn modelId="{7654B36B-26ED-4261-98E5-14FC99AE8189}" srcId="{F5BD1F55-1833-46BB-8D3F-A5D5E671A436}" destId="{B7CA3BFD-C1BB-455B-BA04-77026134267B}" srcOrd="2" destOrd="0" parTransId="{FEF08580-E93F-4AA3-A0BD-A07A29448F70}" sibTransId="{F5762857-7E47-4738-9BE2-92152DFF9B23}"/>
    <dgm:cxn modelId="{482B92ED-B7CE-4D83-9A25-CFEC72498A12}" type="presParOf" srcId="{CC3A939D-3082-45F9-A554-33348793567E}" destId="{2157336E-63CA-4871-BAC9-7DD3F6C730D6}" srcOrd="0" destOrd="0" presId="urn:microsoft.com/office/officeart/2005/8/layout/cycle4"/>
    <dgm:cxn modelId="{C790EC67-F5B6-4BE1-ACF8-501256EDDF8C}" type="presParOf" srcId="{2157336E-63CA-4871-BAC9-7DD3F6C730D6}" destId="{CE4168AD-B39D-4A55-933D-26CD190C5876}" srcOrd="0" destOrd="0" presId="urn:microsoft.com/office/officeart/2005/8/layout/cycle4"/>
    <dgm:cxn modelId="{C83D7E32-10E9-406A-BA9F-1B6EC98839CB}" type="presParOf" srcId="{CE4168AD-B39D-4A55-933D-26CD190C5876}" destId="{69799BEB-69C4-402D-812E-5C51F1AF43BF}" srcOrd="0" destOrd="0" presId="urn:microsoft.com/office/officeart/2005/8/layout/cycle4"/>
    <dgm:cxn modelId="{1B85F754-0742-4CE7-9224-5A3F0FD78F5D}" type="presParOf" srcId="{CE4168AD-B39D-4A55-933D-26CD190C5876}" destId="{760206E3-77F8-4DA4-9915-41CEF74E7BB3}" srcOrd="1" destOrd="0" presId="urn:microsoft.com/office/officeart/2005/8/layout/cycle4"/>
    <dgm:cxn modelId="{C85BCCD5-6D12-40B0-90CA-9B015DF71C44}" type="presParOf" srcId="{2157336E-63CA-4871-BAC9-7DD3F6C730D6}" destId="{377C0ED5-D15A-4815-84EE-A96EE97EA98E}" srcOrd="1" destOrd="0" presId="urn:microsoft.com/office/officeart/2005/8/layout/cycle4"/>
    <dgm:cxn modelId="{27CCA5B4-C768-4D68-B1B5-0429C7B4D8C7}" type="presParOf" srcId="{377C0ED5-D15A-4815-84EE-A96EE97EA98E}" destId="{5E4DDF26-1395-49A9-A6E9-38B6DE19CDB7}" srcOrd="0" destOrd="0" presId="urn:microsoft.com/office/officeart/2005/8/layout/cycle4"/>
    <dgm:cxn modelId="{79AEE472-DA68-4C7A-A448-76E9C923A7B7}" type="presParOf" srcId="{377C0ED5-D15A-4815-84EE-A96EE97EA98E}" destId="{74E80B04-7D76-47D5-9F2D-572E7813C575}" srcOrd="1" destOrd="0" presId="urn:microsoft.com/office/officeart/2005/8/layout/cycle4"/>
    <dgm:cxn modelId="{C66EE77F-7AF7-4CF8-8430-521C1CF12CB1}" type="presParOf" srcId="{2157336E-63CA-4871-BAC9-7DD3F6C730D6}" destId="{FDD0108B-3FD1-4C81-8D0F-94F1173516A5}" srcOrd="2" destOrd="0" presId="urn:microsoft.com/office/officeart/2005/8/layout/cycle4"/>
    <dgm:cxn modelId="{2CB9D78B-FAF6-4B64-8F5F-9E20A12DFAEA}" type="presParOf" srcId="{FDD0108B-3FD1-4C81-8D0F-94F1173516A5}" destId="{DA6FFF7C-EEBE-459F-BC07-4712D7E61914}" srcOrd="0" destOrd="0" presId="urn:microsoft.com/office/officeart/2005/8/layout/cycle4"/>
    <dgm:cxn modelId="{55151128-1DB4-44F9-9ED0-E3FBDEC2F86B}" type="presParOf" srcId="{FDD0108B-3FD1-4C81-8D0F-94F1173516A5}" destId="{5AA852F8-33D7-45BA-A55F-697E5063EE78}" srcOrd="1" destOrd="0" presId="urn:microsoft.com/office/officeart/2005/8/layout/cycle4"/>
    <dgm:cxn modelId="{854324D7-CE4F-45BE-8F69-767E25404D3B}" type="presParOf" srcId="{2157336E-63CA-4871-BAC9-7DD3F6C730D6}" destId="{123AA2CF-1B66-4443-931E-E240A6F2BA1B}" srcOrd="3" destOrd="0" presId="urn:microsoft.com/office/officeart/2005/8/layout/cycle4"/>
    <dgm:cxn modelId="{28AE1F0B-C2B8-45A4-B669-EED262DF0B5C}" type="presParOf" srcId="{123AA2CF-1B66-4443-931E-E240A6F2BA1B}" destId="{82A5ED18-64A2-4734-9057-4170E345094A}" srcOrd="0" destOrd="0" presId="urn:microsoft.com/office/officeart/2005/8/layout/cycle4"/>
    <dgm:cxn modelId="{09179B1B-8328-4A29-9B9B-B2AC32DE106A}" type="presParOf" srcId="{123AA2CF-1B66-4443-931E-E240A6F2BA1B}" destId="{6AEC1BBC-141B-4D03-B909-60FCF81309FA}" srcOrd="1" destOrd="0" presId="urn:microsoft.com/office/officeart/2005/8/layout/cycle4"/>
    <dgm:cxn modelId="{B9DA69EE-C501-4A20-B67E-603DCC62E7B9}" type="presParOf" srcId="{2157336E-63CA-4871-BAC9-7DD3F6C730D6}" destId="{DC407B39-FBDF-4E65-B105-F93C8F7B68B4}" srcOrd="4" destOrd="0" presId="urn:microsoft.com/office/officeart/2005/8/layout/cycle4"/>
    <dgm:cxn modelId="{AC117353-37D5-4405-9465-F256EEFCCE8B}" type="presParOf" srcId="{CC3A939D-3082-45F9-A554-33348793567E}" destId="{94EBA03A-5A96-4D74-80F3-2E8149D28622}" srcOrd="1" destOrd="0" presId="urn:microsoft.com/office/officeart/2005/8/layout/cycle4"/>
    <dgm:cxn modelId="{AB44B6D2-08D8-4426-BA32-3D1DA9708E9A}" type="presParOf" srcId="{94EBA03A-5A96-4D74-80F3-2E8149D28622}" destId="{09ED9AA0-F82D-4EE6-91FF-123FD7DBCD0C}" srcOrd="0" destOrd="0" presId="urn:microsoft.com/office/officeart/2005/8/layout/cycle4"/>
    <dgm:cxn modelId="{51090593-85D0-4EA2-BB1B-05DEE6A46E93}" type="presParOf" srcId="{94EBA03A-5A96-4D74-80F3-2E8149D28622}" destId="{5C037816-134E-4ED3-9C1C-78CD464D902A}" srcOrd="1" destOrd="0" presId="urn:microsoft.com/office/officeart/2005/8/layout/cycle4"/>
    <dgm:cxn modelId="{C512426D-5927-44D7-9701-A50BFEDCCFF4}" type="presParOf" srcId="{94EBA03A-5A96-4D74-80F3-2E8149D28622}" destId="{46E346DB-1C99-45EB-95CD-9989290BAB22}" srcOrd="2" destOrd="0" presId="urn:microsoft.com/office/officeart/2005/8/layout/cycle4"/>
    <dgm:cxn modelId="{D0890E81-0515-40DA-8E24-B76C32A926FE}" type="presParOf" srcId="{94EBA03A-5A96-4D74-80F3-2E8149D28622}" destId="{A0515BC9-D4F7-4B45-A7FE-F74A2FC29799}" srcOrd="3" destOrd="0" presId="urn:microsoft.com/office/officeart/2005/8/layout/cycle4"/>
    <dgm:cxn modelId="{52140728-AC29-4F08-AE15-84988D351EA3}" type="presParOf" srcId="{94EBA03A-5A96-4D74-80F3-2E8149D28622}" destId="{9C8DA8A5-2649-4956-8E44-45241F62953C}" srcOrd="4" destOrd="0" presId="urn:microsoft.com/office/officeart/2005/8/layout/cycle4"/>
    <dgm:cxn modelId="{29C2205B-813D-47F6-B6BC-D4EBC0AFC9BF}" type="presParOf" srcId="{CC3A939D-3082-45F9-A554-33348793567E}" destId="{D57CD054-927E-4E10-BDE7-40073ECFE8E6}" srcOrd="2" destOrd="0" presId="urn:microsoft.com/office/officeart/2005/8/layout/cycle4"/>
    <dgm:cxn modelId="{A1E47337-3A7E-470C-8896-946E7833EC0F}" type="presParOf" srcId="{CC3A939D-3082-45F9-A554-33348793567E}" destId="{2DA3A171-76F4-408A-B1B4-BEA1A3D695A1}"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9BC5B4-60C5-41FD-8561-8D943482C1B0}" type="doc">
      <dgm:prSet loTypeId="urn:microsoft.com/office/officeart/2005/8/layout/venn1" loCatId="relationship" qsTypeId="urn:microsoft.com/office/officeart/2005/8/quickstyle/simple1" qsCatId="simple" csTypeId="urn:microsoft.com/office/officeart/2005/8/colors/accent1_2" csCatId="accent1" phldr="1"/>
      <dgm:spPr/>
    </dgm:pt>
    <dgm:pt modelId="{3ABE9651-B508-4EFE-8BD8-3C216F71688C}">
      <dgm:prSet phldrT="[Text]"/>
      <dgm:spPr>
        <a:solidFill>
          <a:schemeClr val="accent2">
            <a:alpha val="50000"/>
          </a:schemeClr>
        </a:solidFill>
      </dgm:spPr>
      <dgm:t>
        <a:bodyPr/>
        <a:lstStyle/>
        <a:p>
          <a:r>
            <a:rPr lang="en-US" dirty="0" smtClean="0"/>
            <a:t>Goals</a:t>
          </a:r>
          <a:endParaRPr lang="en-US" dirty="0"/>
        </a:p>
      </dgm:t>
    </dgm:pt>
    <dgm:pt modelId="{A03507C5-6C8D-436F-A1C0-E6CFAAA48004}" type="parTrans" cxnId="{9939A6E9-7402-4EB8-99F2-72A3EE8F84DD}">
      <dgm:prSet/>
      <dgm:spPr/>
      <dgm:t>
        <a:bodyPr/>
        <a:lstStyle/>
        <a:p>
          <a:endParaRPr lang="en-US"/>
        </a:p>
      </dgm:t>
    </dgm:pt>
    <dgm:pt modelId="{62C8865B-8C2E-4C66-8DC3-7D476B177B7F}" type="sibTrans" cxnId="{9939A6E9-7402-4EB8-99F2-72A3EE8F84DD}">
      <dgm:prSet/>
      <dgm:spPr/>
      <dgm:t>
        <a:bodyPr/>
        <a:lstStyle/>
        <a:p>
          <a:endParaRPr lang="en-US"/>
        </a:p>
      </dgm:t>
    </dgm:pt>
    <dgm:pt modelId="{2F7F3C3A-78BE-4D9D-94CF-F3BFA4232ABB}">
      <dgm:prSet phldrT="[Text]"/>
      <dgm:spPr>
        <a:solidFill>
          <a:srgbClr val="FFC000">
            <a:alpha val="50000"/>
          </a:srgbClr>
        </a:solidFill>
      </dgm:spPr>
      <dgm:t>
        <a:bodyPr/>
        <a:lstStyle/>
        <a:p>
          <a:r>
            <a:rPr lang="en-US" dirty="0" smtClean="0"/>
            <a:t>Requirements</a:t>
          </a:r>
          <a:endParaRPr lang="en-US" dirty="0"/>
        </a:p>
      </dgm:t>
    </dgm:pt>
    <dgm:pt modelId="{647547D4-445A-48A7-92E3-A41FC1110FF6}" type="parTrans" cxnId="{55FDC210-7BE5-4AC2-909C-003B83D80E44}">
      <dgm:prSet/>
      <dgm:spPr/>
      <dgm:t>
        <a:bodyPr/>
        <a:lstStyle/>
        <a:p>
          <a:endParaRPr lang="en-US"/>
        </a:p>
      </dgm:t>
    </dgm:pt>
    <dgm:pt modelId="{C723B634-4FC6-4029-9B3C-83228682BC0D}" type="sibTrans" cxnId="{55FDC210-7BE5-4AC2-909C-003B83D80E44}">
      <dgm:prSet/>
      <dgm:spPr/>
      <dgm:t>
        <a:bodyPr/>
        <a:lstStyle/>
        <a:p>
          <a:endParaRPr lang="en-US"/>
        </a:p>
      </dgm:t>
    </dgm:pt>
    <dgm:pt modelId="{EFE00368-18C6-41F9-B81E-D7B3293F433A}">
      <dgm:prSet phldrT="[Text]"/>
      <dgm:spPr>
        <a:solidFill>
          <a:srgbClr val="C00000">
            <a:alpha val="50000"/>
          </a:srgbClr>
        </a:solidFill>
      </dgm:spPr>
      <dgm:t>
        <a:bodyPr/>
        <a:lstStyle/>
        <a:p>
          <a:r>
            <a:rPr lang="en-US" dirty="0" smtClean="0"/>
            <a:t>Implications</a:t>
          </a:r>
          <a:endParaRPr lang="en-US" dirty="0"/>
        </a:p>
      </dgm:t>
    </dgm:pt>
    <dgm:pt modelId="{68E943DC-CFEE-4A37-AA5D-518206B5130D}" type="parTrans" cxnId="{00A1FBF7-3737-45F8-A7BE-36C0A5A92659}">
      <dgm:prSet/>
      <dgm:spPr/>
      <dgm:t>
        <a:bodyPr/>
        <a:lstStyle/>
        <a:p>
          <a:endParaRPr lang="en-US"/>
        </a:p>
      </dgm:t>
    </dgm:pt>
    <dgm:pt modelId="{ED06F7E0-DC82-4237-98D8-93155207DA40}" type="sibTrans" cxnId="{00A1FBF7-3737-45F8-A7BE-36C0A5A92659}">
      <dgm:prSet/>
      <dgm:spPr/>
      <dgm:t>
        <a:bodyPr/>
        <a:lstStyle/>
        <a:p>
          <a:endParaRPr lang="en-US"/>
        </a:p>
      </dgm:t>
    </dgm:pt>
    <dgm:pt modelId="{D156FD94-69A8-471E-A246-A9AEBF430BD6}" type="pres">
      <dgm:prSet presAssocID="{C69BC5B4-60C5-41FD-8561-8D943482C1B0}" presName="compositeShape" presStyleCnt="0">
        <dgm:presLayoutVars>
          <dgm:chMax val="7"/>
          <dgm:dir/>
          <dgm:resizeHandles val="exact"/>
        </dgm:presLayoutVars>
      </dgm:prSet>
      <dgm:spPr/>
    </dgm:pt>
    <dgm:pt modelId="{8257480E-C52B-4FED-9038-3C57BBD70304}" type="pres">
      <dgm:prSet presAssocID="{3ABE9651-B508-4EFE-8BD8-3C216F71688C}" presName="circ1" presStyleLbl="vennNode1" presStyleIdx="0" presStyleCnt="3"/>
      <dgm:spPr/>
      <dgm:t>
        <a:bodyPr/>
        <a:lstStyle/>
        <a:p>
          <a:endParaRPr lang="en-US"/>
        </a:p>
      </dgm:t>
    </dgm:pt>
    <dgm:pt modelId="{FD7E9D9C-99BA-4D65-87AA-7C751145E95F}" type="pres">
      <dgm:prSet presAssocID="{3ABE9651-B508-4EFE-8BD8-3C216F71688C}" presName="circ1Tx" presStyleLbl="revTx" presStyleIdx="0" presStyleCnt="0">
        <dgm:presLayoutVars>
          <dgm:chMax val="0"/>
          <dgm:chPref val="0"/>
          <dgm:bulletEnabled val="1"/>
        </dgm:presLayoutVars>
      </dgm:prSet>
      <dgm:spPr/>
      <dgm:t>
        <a:bodyPr/>
        <a:lstStyle/>
        <a:p>
          <a:endParaRPr lang="en-US"/>
        </a:p>
      </dgm:t>
    </dgm:pt>
    <dgm:pt modelId="{9B36445E-9F76-4E00-B656-976361662211}" type="pres">
      <dgm:prSet presAssocID="{2F7F3C3A-78BE-4D9D-94CF-F3BFA4232ABB}" presName="circ2" presStyleLbl="vennNode1" presStyleIdx="1" presStyleCnt="3"/>
      <dgm:spPr/>
      <dgm:t>
        <a:bodyPr/>
        <a:lstStyle/>
        <a:p>
          <a:endParaRPr lang="en-US"/>
        </a:p>
      </dgm:t>
    </dgm:pt>
    <dgm:pt modelId="{57EA9C49-19A0-4774-A9F7-F602240FE64A}" type="pres">
      <dgm:prSet presAssocID="{2F7F3C3A-78BE-4D9D-94CF-F3BFA4232ABB}" presName="circ2Tx" presStyleLbl="revTx" presStyleIdx="0" presStyleCnt="0">
        <dgm:presLayoutVars>
          <dgm:chMax val="0"/>
          <dgm:chPref val="0"/>
          <dgm:bulletEnabled val="1"/>
        </dgm:presLayoutVars>
      </dgm:prSet>
      <dgm:spPr/>
      <dgm:t>
        <a:bodyPr/>
        <a:lstStyle/>
        <a:p>
          <a:endParaRPr lang="en-US"/>
        </a:p>
      </dgm:t>
    </dgm:pt>
    <dgm:pt modelId="{8B9B9B7A-C06B-412A-8865-9C5A1A8B9719}" type="pres">
      <dgm:prSet presAssocID="{EFE00368-18C6-41F9-B81E-D7B3293F433A}" presName="circ3" presStyleLbl="vennNode1" presStyleIdx="2" presStyleCnt="3"/>
      <dgm:spPr/>
      <dgm:t>
        <a:bodyPr/>
        <a:lstStyle/>
        <a:p>
          <a:endParaRPr lang="en-US"/>
        </a:p>
      </dgm:t>
    </dgm:pt>
    <dgm:pt modelId="{B404F2B2-76EF-40B1-B81C-085A6076BA0B}" type="pres">
      <dgm:prSet presAssocID="{EFE00368-18C6-41F9-B81E-D7B3293F433A}" presName="circ3Tx" presStyleLbl="revTx" presStyleIdx="0" presStyleCnt="0">
        <dgm:presLayoutVars>
          <dgm:chMax val="0"/>
          <dgm:chPref val="0"/>
          <dgm:bulletEnabled val="1"/>
        </dgm:presLayoutVars>
      </dgm:prSet>
      <dgm:spPr/>
      <dgm:t>
        <a:bodyPr/>
        <a:lstStyle/>
        <a:p>
          <a:endParaRPr lang="en-US"/>
        </a:p>
      </dgm:t>
    </dgm:pt>
  </dgm:ptLst>
  <dgm:cxnLst>
    <dgm:cxn modelId="{0A452CF7-A1A1-43C3-91B7-55B55A084833}" type="presOf" srcId="{2F7F3C3A-78BE-4D9D-94CF-F3BFA4232ABB}" destId="{57EA9C49-19A0-4774-A9F7-F602240FE64A}" srcOrd="1" destOrd="0" presId="urn:microsoft.com/office/officeart/2005/8/layout/venn1"/>
    <dgm:cxn modelId="{654560A5-5649-4E02-98FD-4122CA3B511D}" type="presOf" srcId="{EFE00368-18C6-41F9-B81E-D7B3293F433A}" destId="{B404F2B2-76EF-40B1-B81C-085A6076BA0B}" srcOrd="1" destOrd="0" presId="urn:microsoft.com/office/officeart/2005/8/layout/venn1"/>
    <dgm:cxn modelId="{1531D01F-2E50-498F-8E4A-A5A54656FCE1}" type="presOf" srcId="{2F7F3C3A-78BE-4D9D-94CF-F3BFA4232ABB}" destId="{9B36445E-9F76-4E00-B656-976361662211}" srcOrd="0" destOrd="0" presId="urn:microsoft.com/office/officeart/2005/8/layout/venn1"/>
    <dgm:cxn modelId="{4C89BC5B-00A9-4214-9597-75E101B6B046}" type="presOf" srcId="{3ABE9651-B508-4EFE-8BD8-3C216F71688C}" destId="{FD7E9D9C-99BA-4D65-87AA-7C751145E95F}" srcOrd="1" destOrd="0" presId="urn:microsoft.com/office/officeart/2005/8/layout/venn1"/>
    <dgm:cxn modelId="{00A1FBF7-3737-45F8-A7BE-36C0A5A92659}" srcId="{C69BC5B4-60C5-41FD-8561-8D943482C1B0}" destId="{EFE00368-18C6-41F9-B81E-D7B3293F433A}" srcOrd="2" destOrd="0" parTransId="{68E943DC-CFEE-4A37-AA5D-518206B5130D}" sibTransId="{ED06F7E0-DC82-4237-98D8-93155207DA40}"/>
    <dgm:cxn modelId="{151658CA-8FFA-478B-8D9C-111465F4A61C}" type="presOf" srcId="{EFE00368-18C6-41F9-B81E-D7B3293F433A}" destId="{8B9B9B7A-C06B-412A-8865-9C5A1A8B9719}" srcOrd="0" destOrd="0" presId="urn:microsoft.com/office/officeart/2005/8/layout/venn1"/>
    <dgm:cxn modelId="{9939A6E9-7402-4EB8-99F2-72A3EE8F84DD}" srcId="{C69BC5B4-60C5-41FD-8561-8D943482C1B0}" destId="{3ABE9651-B508-4EFE-8BD8-3C216F71688C}" srcOrd="0" destOrd="0" parTransId="{A03507C5-6C8D-436F-A1C0-E6CFAAA48004}" sibTransId="{62C8865B-8C2E-4C66-8DC3-7D476B177B7F}"/>
    <dgm:cxn modelId="{55FDC210-7BE5-4AC2-909C-003B83D80E44}" srcId="{C69BC5B4-60C5-41FD-8561-8D943482C1B0}" destId="{2F7F3C3A-78BE-4D9D-94CF-F3BFA4232ABB}" srcOrd="1" destOrd="0" parTransId="{647547D4-445A-48A7-92E3-A41FC1110FF6}" sibTransId="{C723B634-4FC6-4029-9B3C-83228682BC0D}"/>
    <dgm:cxn modelId="{8EB35950-B5D4-47B4-9BA8-D2816F3C1616}" type="presOf" srcId="{3ABE9651-B508-4EFE-8BD8-3C216F71688C}" destId="{8257480E-C52B-4FED-9038-3C57BBD70304}" srcOrd="0" destOrd="0" presId="urn:microsoft.com/office/officeart/2005/8/layout/venn1"/>
    <dgm:cxn modelId="{1571E90D-FE98-458D-A3CB-64E6610C1E14}" type="presOf" srcId="{C69BC5B4-60C5-41FD-8561-8D943482C1B0}" destId="{D156FD94-69A8-471E-A246-A9AEBF430BD6}" srcOrd="0" destOrd="0" presId="urn:microsoft.com/office/officeart/2005/8/layout/venn1"/>
    <dgm:cxn modelId="{3173B464-0185-4D9E-A723-2E43B9645FC0}" type="presParOf" srcId="{D156FD94-69A8-471E-A246-A9AEBF430BD6}" destId="{8257480E-C52B-4FED-9038-3C57BBD70304}" srcOrd="0" destOrd="0" presId="urn:microsoft.com/office/officeart/2005/8/layout/venn1"/>
    <dgm:cxn modelId="{BD976455-3D6A-473D-AC31-24BD8AD7DB1C}" type="presParOf" srcId="{D156FD94-69A8-471E-A246-A9AEBF430BD6}" destId="{FD7E9D9C-99BA-4D65-87AA-7C751145E95F}" srcOrd="1" destOrd="0" presId="urn:microsoft.com/office/officeart/2005/8/layout/venn1"/>
    <dgm:cxn modelId="{78F79188-A2D7-4867-B3CD-1129C7EFF833}" type="presParOf" srcId="{D156FD94-69A8-471E-A246-A9AEBF430BD6}" destId="{9B36445E-9F76-4E00-B656-976361662211}" srcOrd="2" destOrd="0" presId="urn:microsoft.com/office/officeart/2005/8/layout/venn1"/>
    <dgm:cxn modelId="{84CF037A-41C5-4C7B-A0D1-45F360F11762}" type="presParOf" srcId="{D156FD94-69A8-471E-A246-A9AEBF430BD6}" destId="{57EA9C49-19A0-4774-A9F7-F602240FE64A}" srcOrd="3" destOrd="0" presId="urn:microsoft.com/office/officeart/2005/8/layout/venn1"/>
    <dgm:cxn modelId="{D8A6D1E6-B369-4CF1-9A1E-1A06DD8F2626}" type="presParOf" srcId="{D156FD94-69A8-471E-A246-A9AEBF430BD6}" destId="{8B9B9B7A-C06B-412A-8865-9C5A1A8B9719}" srcOrd="4" destOrd="0" presId="urn:microsoft.com/office/officeart/2005/8/layout/venn1"/>
    <dgm:cxn modelId="{8FFF1584-A514-40D8-85A8-5B2B20370E59}" type="presParOf" srcId="{D156FD94-69A8-471E-A246-A9AEBF430BD6}" destId="{B404F2B2-76EF-40B1-B81C-085A6076BA0B}" srcOrd="5" destOrd="0" presId="urn:microsoft.com/office/officeart/2005/8/layout/venn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6FFF7C-EEBE-459F-BC07-4712D7E61914}">
      <dsp:nvSpPr>
        <dsp:cNvPr id="0" name=""/>
        <dsp:cNvSpPr/>
      </dsp:nvSpPr>
      <dsp:spPr>
        <a:xfrm>
          <a:off x="4841252" y="3483917"/>
          <a:ext cx="3904420" cy="16721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smtClean="0"/>
            <a:t>Expansion of cyber operations</a:t>
          </a:r>
          <a:endParaRPr lang="en-US" sz="1600" kern="1200" dirty="0"/>
        </a:p>
        <a:p>
          <a:pPr marL="171450" lvl="1" indent="-171450" algn="l" defTabSz="711200">
            <a:lnSpc>
              <a:spcPct val="90000"/>
            </a:lnSpc>
            <a:spcBef>
              <a:spcPct val="0"/>
            </a:spcBef>
            <a:spcAft>
              <a:spcPct val="15000"/>
            </a:spcAft>
            <a:buChar char="••"/>
          </a:pPr>
          <a:r>
            <a:rPr lang="en-US" sz="1600" kern="1200" dirty="0" smtClean="0"/>
            <a:t>Consolidation of networks to improve </a:t>
          </a:r>
          <a:r>
            <a:rPr lang="en-US" sz="1600" kern="1200" dirty="0" err="1" smtClean="0"/>
            <a:t>cybersecurity</a:t>
          </a:r>
          <a:endParaRPr lang="en-US" sz="1600" kern="1200" dirty="0"/>
        </a:p>
      </dsp:txBody>
      <dsp:txXfrm>
        <a:off x="6012578" y="3901957"/>
        <a:ext cx="2733094" cy="1254121"/>
      </dsp:txXfrm>
    </dsp:sp>
    <dsp:sp modelId="{82A5ED18-64A2-4734-9057-4170E345094A}">
      <dsp:nvSpPr>
        <dsp:cNvPr id="0" name=""/>
        <dsp:cNvSpPr/>
      </dsp:nvSpPr>
      <dsp:spPr>
        <a:xfrm>
          <a:off x="0" y="3553345"/>
          <a:ext cx="3813555" cy="16721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b" anchorCtr="0">
          <a:noAutofit/>
        </a:bodyPr>
        <a:lstStyle/>
        <a:p>
          <a:pPr marL="171450" lvl="1" indent="-171450" algn="l" defTabSz="800100">
            <a:lnSpc>
              <a:spcPct val="90000"/>
            </a:lnSpc>
            <a:spcBef>
              <a:spcPct val="0"/>
            </a:spcBef>
            <a:spcAft>
              <a:spcPct val="15000"/>
            </a:spcAft>
            <a:buChar char="••"/>
          </a:pPr>
          <a:r>
            <a:rPr lang="en-US" sz="1800" kern="1200" dirty="0" smtClean="0"/>
            <a:t>Expand broadband to underserved and rural areas</a:t>
          </a:r>
          <a:endParaRPr lang="en-US" sz="1800" kern="1200" dirty="0"/>
        </a:p>
      </dsp:txBody>
      <dsp:txXfrm>
        <a:off x="0" y="3971386"/>
        <a:ext cx="2669488" cy="1254121"/>
      </dsp:txXfrm>
    </dsp:sp>
    <dsp:sp modelId="{5E4DDF26-1395-49A9-A6E9-38B6DE19CDB7}">
      <dsp:nvSpPr>
        <dsp:cNvPr id="0" name=""/>
        <dsp:cNvSpPr/>
      </dsp:nvSpPr>
      <dsp:spPr>
        <a:xfrm>
          <a:off x="4880709" y="0"/>
          <a:ext cx="3836400" cy="16721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Utilize electronic health records to reduce costs</a:t>
          </a:r>
          <a:endParaRPr lang="en-US" sz="1800" kern="1200" dirty="0"/>
        </a:p>
        <a:p>
          <a:pPr marL="171450" lvl="1" indent="-171450" algn="l" defTabSz="800100">
            <a:lnSpc>
              <a:spcPct val="90000"/>
            </a:lnSpc>
            <a:spcBef>
              <a:spcPct val="0"/>
            </a:spcBef>
            <a:spcAft>
              <a:spcPct val="15000"/>
            </a:spcAft>
            <a:buChar char="••"/>
          </a:pPr>
          <a:r>
            <a:rPr lang="en-US" sz="1800" kern="1200" dirty="0" smtClean="0"/>
            <a:t>Expand health care to uninsured</a:t>
          </a:r>
          <a:endParaRPr lang="en-US" sz="1800" kern="1200" dirty="0"/>
        </a:p>
      </dsp:txBody>
      <dsp:txXfrm>
        <a:off x="6031629" y="0"/>
        <a:ext cx="2685480" cy="1254121"/>
      </dsp:txXfrm>
    </dsp:sp>
    <dsp:sp modelId="{69799BEB-69C4-402D-812E-5C51F1AF43BF}">
      <dsp:nvSpPr>
        <dsp:cNvPr id="0" name=""/>
        <dsp:cNvSpPr/>
      </dsp:nvSpPr>
      <dsp:spPr>
        <a:xfrm>
          <a:off x="277531" y="0"/>
          <a:ext cx="3629372" cy="16721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Modernize the nation’s electric grid</a:t>
          </a:r>
          <a:endParaRPr lang="en-US" sz="1800" kern="1200" dirty="0"/>
        </a:p>
        <a:p>
          <a:pPr marL="171450" lvl="1" indent="-171450" algn="l" defTabSz="800100">
            <a:lnSpc>
              <a:spcPct val="90000"/>
            </a:lnSpc>
            <a:spcBef>
              <a:spcPct val="0"/>
            </a:spcBef>
            <a:spcAft>
              <a:spcPct val="15000"/>
            </a:spcAft>
            <a:buChar char="••"/>
          </a:pPr>
          <a:r>
            <a:rPr lang="en-US" sz="1800" kern="1200" dirty="0" smtClean="0"/>
            <a:t>Reduce energy consumption</a:t>
          </a:r>
          <a:endParaRPr lang="en-US" sz="1800" kern="1200" dirty="0"/>
        </a:p>
      </dsp:txBody>
      <dsp:txXfrm>
        <a:off x="277531" y="0"/>
        <a:ext cx="2540560" cy="1254121"/>
      </dsp:txXfrm>
    </dsp:sp>
    <dsp:sp modelId="{09ED9AA0-F82D-4EE6-91FF-123FD7DBCD0C}">
      <dsp:nvSpPr>
        <dsp:cNvPr id="0" name=""/>
        <dsp:cNvSpPr/>
      </dsp:nvSpPr>
      <dsp:spPr>
        <a:xfrm>
          <a:off x="2090845" y="297853"/>
          <a:ext cx="2262644" cy="2262644"/>
        </a:xfrm>
        <a:prstGeom prst="pieWedg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solidFill>
              <a:schemeClr val="bg1"/>
            </a:solidFill>
          </a:endParaRPr>
        </a:p>
      </dsp:txBody>
      <dsp:txXfrm>
        <a:off x="2090845" y="297853"/>
        <a:ext cx="2262644" cy="2262644"/>
      </dsp:txXfrm>
    </dsp:sp>
    <dsp:sp modelId="{5C037816-134E-4ED3-9C1C-78CD464D902A}">
      <dsp:nvSpPr>
        <dsp:cNvPr id="0" name=""/>
        <dsp:cNvSpPr/>
      </dsp:nvSpPr>
      <dsp:spPr>
        <a:xfrm rot="5400000">
          <a:off x="4458000" y="297853"/>
          <a:ext cx="2262644" cy="2262644"/>
        </a:xfrm>
        <a:prstGeom prst="pieWedg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4458000" y="297853"/>
        <a:ext cx="2262644" cy="2262644"/>
      </dsp:txXfrm>
    </dsp:sp>
    <dsp:sp modelId="{46E346DB-1C99-45EB-95CD-9989290BAB22}">
      <dsp:nvSpPr>
        <dsp:cNvPr id="0" name=""/>
        <dsp:cNvSpPr/>
      </dsp:nvSpPr>
      <dsp:spPr>
        <a:xfrm rot="10800000">
          <a:off x="4458000" y="2665009"/>
          <a:ext cx="2262644" cy="2262644"/>
        </a:xfrm>
        <a:prstGeom prst="pieWedge">
          <a:avLst/>
        </a:prstGeom>
        <a:solidFill>
          <a:srgbClr val="447B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4458000" y="2665009"/>
        <a:ext cx="2262644" cy="2262644"/>
      </dsp:txXfrm>
    </dsp:sp>
    <dsp:sp modelId="{A0515BC9-D4F7-4B45-A7FE-F74A2FC29799}">
      <dsp:nvSpPr>
        <dsp:cNvPr id="0" name=""/>
        <dsp:cNvSpPr/>
      </dsp:nvSpPr>
      <dsp:spPr>
        <a:xfrm rot="16200000">
          <a:off x="2090845" y="2665009"/>
          <a:ext cx="2262644" cy="2262644"/>
        </a:xfrm>
        <a:prstGeom prst="pieWedge">
          <a:avLst/>
        </a:prstGeom>
        <a:solidFill>
          <a:srgbClr val="0F2D4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dsp:txBody>
      <dsp:txXfrm rot="16200000">
        <a:off x="2090845" y="2665009"/>
        <a:ext cx="2262644" cy="2262644"/>
      </dsp:txXfrm>
    </dsp:sp>
    <dsp:sp modelId="{D57CD054-927E-4E10-BDE7-40073ECFE8E6}">
      <dsp:nvSpPr>
        <dsp:cNvPr id="0" name=""/>
        <dsp:cNvSpPr/>
      </dsp:nvSpPr>
      <dsp:spPr>
        <a:xfrm>
          <a:off x="4126574" y="2488311"/>
          <a:ext cx="558341" cy="470208"/>
        </a:xfrm>
        <a:prstGeom prst="ellipse">
          <a:avLst/>
        </a:prstGeom>
        <a:solidFill>
          <a:srgbClr val="3972A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2DA3A171-76F4-408A-B1B4-BEA1A3D695A1}">
      <dsp:nvSpPr>
        <dsp:cNvPr id="0" name=""/>
        <dsp:cNvSpPr/>
      </dsp:nvSpPr>
      <dsp:spPr>
        <a:xfrm rot="10800000">
          <a:off x="4164674" y="2475605"/>
          <a:ext cx="482141" cy="459353"/>
        </a:xfrm>
        <a:prstGeom prst="ellipse">
          <a:avLst/>
        </a:prstGeom>
        <a:solidFill>
          <a:srgbClr val="3972A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57480E-C52B-4FED-9038-3C57BBD70304}">
      <dsp:nvSpPr>
        <dsp:cNvPr id="0" name=""/>
        <dsp:cNvSpPr/>
      </dsp:nvSpPr>
      <dsp:spPr>
        <a:xfrm>
          <a:off x="2709345" y="59291"/>
          <a:ext cx="2846008" cy="2846008"/>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Goals</a:t>
          </a:r>
          <a:endParaRPr lang="en-US" sz="2100" kern="1200" dirty="0"/>
        </a:p>
      </dsp:txBody>
      <dsp:txXfrm>
        <a:off x="3088813" y="557343"/>
        <a:ext cx="2087072" cy="1280703"/>
      </dsp:txXfrm>
    </dsp:sp>
    <dsp:sp modelId="{9B36445E-9F76-4E00-B656-976361662211}">
      <dsp:nvSpPr>
        <dsp:cNvPr id="0" name=""/>
        <dsp:cNvSpPr/>
      </dsp:nvSpPr>
      <dsp:spPr>
        <a:xfrm>
          <a:off x="3736280" y="1838046"/>
          <a:ext cx="2846008" cy="2846008"/>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Requirements</a:t>
          </a:r>
          <a:endParaRPr lang="en-US" sz="2100" kern="1200" dirty="0"/>
        </a:p>
      </dsp:txBody>
      <dsp:txXfrm>
        <a:off x="4606684" y="2573265"/>
        <a:ext cx="1707604" cy="1565304"/>
      </dsp:txXfrm>
    </dsp:sp>
    <dsp:sp modelId="{8B9B9B7A-C06B-412A-8865-9C5A1A8B9719}">
      <dsp:nvSpPr>
        <dsp:cNvPr id="0" name=""/>
        <dsp:cNvSpPr/>
      </dsp:nvSpPr>
      <dsp:spPr>
        <a:xfrm>
          <a:off x="1682410" y="1838046"/>
          <a:ext cx="2846008" cy="2846008"/>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Implications</a:t>
          </a:r>
          <a:endParaRPr lang="en-US" sz="2100" kern="1200" dirty="0"/>
        </a:p>
      </dsp:txBody>
      <dsp:txXfrm>
        <a:off x="1950409" y="2573265"/>
        <a:ext cx="1707604" cy="1565304"/>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7150" y="85725"/>
            <a:ext cx="3011488" cy="460375"/>
          </a:xfrm>
          <a:prstGeom prst="rect">
            <a:avLst/>
          </a:prstGeom>
          <a:noFill/>
          <a:ln w="9525">
            <a:noFill/>
            <a:miter lim="800000"/>
            <a:headEnd/>
            <a:tailEnd/>
          </a:ln>
          <a:effectLst/>
        </p:spPr>
        <p:txBody>
          <a:bodyPr vert="horz" wrap="square" lIns="19407" tIns="0" rIns="19407" bIns="0" numCol="1" anchor="t" anchorCtr="0" compatLnSpc="1">
            <a:prstTxWarp prst="textNoShape">
              <a:avLst/>
            </a:prstTxWarp>
          </a:bodyPr>
          <a:lstStyle>
            <a:lvl1pPr defTabSz="930275" eaLnBrk="0" hangingPunct="0">
              <a:lnSpc>
                <a:spcPct val="90000"/>
              </a:lnSpc>
              <a:defRPr sz="1000" i="1">
                <a:solidFill>
                  <a:schemeClr val="tx2"/>
                </a:solidFill>
                <a:cs typeface="+mn-cs"/>
              </a:defRPr>
            </a:lvl1pPr>
          </a:lstStyle>
          <a:p>
            <a:pPr>
              <a:defRPr/>
            </a:pPr>
            <a:endParaRPr lang="en-US"/>
          </a:p>
        </p:txBody>
      </p:sp>
      <p:sp>
        <p:nvSpPr>
          <p:cNvPr id="3075" name="Rectangle 3"/>
          <p:cNvSpPr>
            <a:spLocks noGrp="1" noChangeArrowheads="1"/>
          </p:cNvSpPr>
          <p:nvPr>
            <p:ph type="dt" sz="quarter" idx="1"/>
          </p:nvPr>
        </p:nvSpPr>
        <p:spPr bwMode="auto">
          <a:xfrm>
            <a:off x="3892550" y="71438"/>
            <a:ext cx="3011488" cy="460375"/>
          </a:xfrm>
          <a:prstGeom prst="rect">
            <a:avLst/>
          </a:prstGeom>
          <a:noFill/>
          <a:ln w="9525">
            <a:noFill/>
            <a:miter lim="800000"/>
            <a:headEnd/>
            <a:tailEnd/>
          </a:ln>
          <a:effectLst/>
        </p:spPr>
        <p:txBody>
          <a:bodyPr vert="horz" wrap="square" lIns="19407" tIns="0" rIns="19407" bIns="0" numCol="1" anchor="t" anchorCtr="0" compatLnSpc="1">
            <a:prstTxWarp prst="textNoShape">
              <a:avLst/>
            </a:prstTxWarp>
          </a:bodyPr>
          <a:lstStyle>
            <a:lvl1pPr algn="r" defTabSz="930275" eaLnBrk="0" hangingPunct="0">
              <a:lnSpc>
                <a:spcPct val="90000"/>
              </a:lnSpc>
              <a:defRPr sz="1000" i="1">
                <a:solidFill>
                  <a:schemeClr val="tx2"/>
                </a:solidFill>
                <a:cs typeface="+mn-cs"/>
              </a:defRPr>
            </a:lvl1pPr>
          </a:lstStyle>
          <a:p>
            <a:pPr>
              <a:defRPr/>
            </a:pPr>
            <a:fld id="{80C0327D-299B-43FF-B276-D544934AD2D8}" type="datetime1">
              <a:rPr lang="en-US"/>
              <a:pPr>
                <a:defRPr/>
              </a:pPr>
              <a:t>4/19/2010</a:t>
            </a:fld>
            <a:endParaRPr lang="en-US" dirty="0"/>
          </a:p>
        </p:txBody>
      </p:sp>
      <p:sp>
        <p:nvSpPr>
          <p:cNvPr id="3076" name="Rectangle 4"/>
          <p:cNvSpPr>
            <a:spLocks noGrp="1" noChangeArrowheads="1"/>
          </p:cNvSpPr>
          <p:nvPr>
            <p:ph type="ftr" sz="quarter" idx="2"/>
          </p:nvPr>
        </p:nvSpPr>
        <p:spPr bwMode="auto">
          <a:xfrm>
            <a:off x="47625" y="8718550"/>
            <a:ext cx="3011488" cy="461963"/>
          </a:xfrm>
          <a:prstGeom prst="rect">
            <a:avLst/>
          </a:prstGeom>
          <a:noFill/>
          <a:ln w="9525">
            <a:noFill/>
            <a:miter lim="800000"/>
            <a:headEnd/>
            <a:tailEnd/>
          </a:ln>
          <a:effectLst/>
        </p:spPr>
        <p:txBody>
          <a:bodyPr vert="horz" wrap="square" lIns="19407" tIns="0" rIns="19407" bIns="0" numCol="1" anchor="b" anchorCtr="0" compatLnSpc="1">
            <a:prstTxWarp prst="textNoShape">
              <a:avLst/>
            </a:prstTxWarp>
          </a:bodyPr>
          <a:lstStyle>
            <a:lvl1pPr defTabSz="930275" eaLnBrk="0" hangingPunct="0">
              <a:lnSpc>
                <a:spcPct val="90000"/>
              </a:lnSpc>
              <a:defRPr sz="1000" i="1">
                <a:solidFill>
                  <a:schemeClr val="tx2"/>
                </a:solidFill>
                <a:cs typeface="+mn-cs"/>
              </a:defRPr>
            </a:lvl1pPr>
          </a:lstStyle>
          <a:p>
            <a:pPr>
              <a:defRPr/>
            </a:pPr>
            <a:r>
              <a:rPr lang="en-US"/>
              <a:t>© 2006</a:t>
            </a:r>
          </a:p>
        </p:txBody>
      </p:sp>
      <p:sp>
        <p:nvSpPr>
          <p:cNvPr id="3077" name="Rectangle 5"/>
          <p:cNvSpPr>
            <a:spLocks noGrp="1" noChangeArrowheads="1"/>
          </p:cNvSpPr>
          <p:nvPr>
            <p:ph type="sldNum" sz="quarter" idx="3"/>
          </p:nvPr>
        </p:nvSpPr>
        <p:spPr bwMode="auto">
          <a:xfrm>
            <a:off x="3937000" y="8770938"/>
            <a:ext cx="3009900" cy="461962"/>
          </a:xfrm>
          <a:prstGeom prst="rect">
            <a:avLst/>
          </a:prstGeom>
          <a:noFill/>
          <a:ln w="9525">
            <a:noFill/>
            <a:miter lim="800000"/>
            <a:headEnd/>
            <a:tailEnd/>
          </a:ln>
          <a:effectLst/>
        </p:spPr>
        <p:txBody>
          <a:bodyPr vert="horz" wrap="square" lIns="19407" tIns="0" rIns="19407" bIns="0" numCol="1" anchor="b" anchorCtr="0" compatLnSpc="1">
            <a:prstTxWarp prst="textNoShape">
              <a:avLst/>
            </a:prstTxWarp>
          </a:bodyPr>
          <a:lstStyle>
            <a:lvl1pPr algn="r" defTabSz="930275" eaLnBrk="0" hangingPunct="0">
              <a:lnSpc>
                <a:spcPct val="90000"/>
              </a:lnSpc>
              <a:defRPr sz="1000" i="1">
                <a:solidFill>
                  <a:schemeClr val="tx2"/>
                </a:solidFill>
                <a:latin typeface="Book Antiqua" pitchFamily="18" charset="0"/>
                <a:cs typeface="+mn-cs"/>
              </a:defRPr>
            </a:lvl1pPr>
          </a:lstStyle>
          <a:p>
            <a:pPr>
              <a:defRPr/>
            </a:pPr>
            <a:fld id="{E0A6884F-CD0F-49D9-ADB3-9ECB7E453BF7}" type="slidenum">
              <a:rPr lang="en-US"/>
              <a:pPr>
                <a:defRPr/>
              </a:pPr>
              <a:t>‹#›</a:t>
            </a:fld>
            <a:endParaRPr lang="en-US" dirty="0"/>
          </a:p>
        </p:txBody>
      </p:sp>
      <p:sp>
        <p:nvSpPr>
          <p:cNvPr id="3078" name="Rectangle 6"/>
          <p:cNvSpPr>
            <a:spLocks noChangeArrowheads="1"/>
          </p:cNvSpPr>
          <p:nvPr/>
        </p:nvSpPr>
        <p:spPr bwMode="auto">
          <a:xfrm>
            <a:off x="6284913" y="9024938"/>
            <a:ext cx="666750" cy="227012"/>
          </a:xfrm>
          <a:prstGeom prst="rect">
            <a:avLst/>
          </a:prstGeom>
          <a:noFill/>
          <a:ln w="9525">
            <a:noFill/>
            <a:miter lim="800000"/>
            <a:headEnd/>
            <a:tailEnd/>
          </a:ln>
          <a:effectLst/>
        </p:spPr>
        <p:txBody>
          <a:bodyPr wrap="none" lIns="88952" tIns="45285" rIns="88952" bIns="45285">
            <a:spAutoFit/>
          </a:bodyPr>
          <a:lstStyle/>
          <a:p>
            <a:pPr algn="ctr" defTabSz="884238" eaLnBrk="0" hangingPunct="0">
              <a:lnSpc>
                <a:spcPct val="90000"/>
              </a:lnSpc>
              <a:defRPr/>
            </a:pPr>
            <a:r>
              <a:rPr lang="en-US" sz="1000" dirty="0">
                <a:solidFill>
                  <a:schemeClr val="tx1"/>
                </a:solidFill>
                <a:cs typeface="+mn-cs"/>
              </a:rPr>
              <a:t>Page </a:t>
            </a:r>
            <a:fld id="{8BD1487B-04B8-4865-B3F4-125872AFFB73}" type="slidenum">
              <a:rPr lang="en-US" sz="1000">
                <a:solidFill>
                  <a:schemeClr val="tx1"/>
                </a:solidFill>
                <a:cs typeface="+mn-cs"/>
              </a:rPr>
              <a:pPr algn="ctr" defTabSz="884238" eaLnBrk="0" hangingPunct="0">
                <a:lnSpc>
                  <a:spcPct val="90000"/>
                </a:lnSpc>
                <a:defRPr/>
              </a:pPr>
              <a:t>‹#›</a:t>
            </a:fld>
            <a:endParaRPr lang="en-US" sz="1000" dirty="0">
              <a:solidFill>
                <a:schemeClr val="tx1"/>
              </a:solidFill>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8100" y="0"/>
            <a:ext cx="3011488" cy="461963"/>
          </a:xfrm>
          <a:prstGeom prst="rect">
            <a:avLst/>
          </a:prstGeom>
          <a:noFill/>
          <a:ln w="9525">
            <a:noFill/>
            <a:miter lim="800000"/>
            <a:headEnd/>
            <a:tailEnd/>
          </a:ln>
          <a:effectLst/>
        </p:spPr>
        <p:txBody>
          <a:bodyPr vert="horz" wrap="square" lIns="19407" tIns="0" rIns="19407" bIns="0" numCol="1" anchor="t" anchorCtr="0" compatLnSpc="1">
            <a:prstTxWarp prst="textNoShape">
              <a:avLst/>
            </a:prstTxWarp>
          </a:bodyPr>
          <a:lstStyle>
            <a:lvl1pPr defTabSz="930275" eaLnBrk="0" hangingPunct="0">
              <a:defRPr sz="1000" i="1">
                <a:solidFill>
                  <a:schemeClr val="tx1"/>
                </a:solidFill>
                <a:cs typeface="+mn-cs"/>
              </a:defRPr>
            </a:lvl1pPr>
          </a:lstStyle>
          <a:p>
            <a:pPr>
              <a:defRPr/>
            </a:pPr>
            <a:endParaRPr lang="en-US"/>
          </a:p>
        </p:txBody>
      </p:sp>
      <p:sp>
        <p:nvSpPr>
          <p:cNvPr id="2051" name="Rectangle 3"/>
          <p:cNvSpPr>
            <a:spLocks noGrp="1" noChangeArrowheads="1"/>
          </p:cNvSpPr>
          <p:nvPr>
            <p:ph type="dt" idx="1"/>
          </p:nvPr>
        </p:nvSpPr>
        <p:spPr bwMode="auto">
          <a:xfrm>
            <a:off x="3937000" y="0"/>
            <a:ext cx="3009900" cy="461963"/>
          </a:xfrm>
          <a:prstGeom prst="rect">
            <a:avLst/>
          </a:prstGeom>
          <a:noFill/>
          <a:ln w="9525">
            <a:noFill/>
            <a:miter lim="800000"/>
            <a:headEnd/>
            <a:tailEnd/>
          </a:ln>
          <a:effectLst/>
        </p:spPr>
        <p:txBody>
          <a:bodyPr vert="horz" wrap="square" lIns="19407" tIns="0" rIns="19407" bIns="0" numCol="1" anchor="t" anchorCtr="0" compatLnSpc="1">
            <a:prstTxWarp prst="textNoShape">
              <a:avLst/>
            </a:prstTxWarp>
          </a:bodyPr>
          <a:lstStyle>
            <a:lvl1pPr algn="r" defTabSz="930275" eaLnBrk="0" hangingPunct="0">
              <a:defRPr sz="1000" i="1">
                <a:solidFill>
                  <a:schemeClr val="tx1"/>
                </a:solidFill>
                <a:cs typeface="+mn-cs"/>
              </a:defRPr>
            </a:lvl1pPr>
          </a:lstStyle>
          <a:p>
            <a:pPr>
              <a:defRPr/>
            </a:pPr>
            <a:fld id="{369C7D84-C67F-4507-AF18-771888FB072F}" type="datetime1">
              <a:rPr lang="en-US"/>
              <a:pPr>
                <a:defRPr/>
              </a:pPr>
              <a:t>4/19/2010</a:t>
            </a:fld>
            <a:endParaRPr lang="en-US" dirty="0"/>
          </a:p>
        </p:txBody>
      </p:sp>
      <p:sp>
        <p:nvSpPr>
          <p:cNvPr id="2052" name="Rectangle 4"/>
          <p:cNvSpPr>
            <a:spLocks noGrp="1" noChangeArrowheads="1"/>
          </p:cNvSpPr>
          <p:nvPr>
            <p:ph type="ftr" sz="quarter" idx="4"/>
          </p:nvPr>
        </p:nvSpPr>
        <p:spPr bwMode="auto">
          <a:xfrm>
            <a:off x="38100" y="8742363"/>
            <a:ext cx="3011488" cy="461962"/>
          </a:xfrm>
          <a:prstGeom prst="rect">
            <a:avLst/>
          </a:prstGeom>
          <a:noFill/>
          <a:ln w="9525">
            <a:noFill/>
            <a:miter lim="800000"/>
            <a:headEnd/>
            <a:tailEnd/>
          </a:ln>
          <a:effectLst/>
        </p:spPr>
        <p:txBody>
          <a:bodyPr vert="horz" wrap="square" lIns="19407" tIns="0" rIns="19407" bIns="0" numCol="1" anchor="b" anchorCtr="0" compatLnSpc="1">
            <a:prstTxWarp prst="textNoShape">
              <a:avLst/>
            </a:prstTxWarp>
          </a:bodyPr>
          <a:lstStyle>
            <a:lvl1pPr defTabSz="930275" eaLnBrk="0" hangingPunct="0">
              <a:defRPr sz="1000" i="1">
                <a:solidFill>
                  <a:schemeClr val="tx2"/>
                </a:solidFill>
                <a:cs typeface="+mn-cs"/>
              </a:defRPr>
            </a:lvl1pPr>
          </a:lstStyle>
          <a:p>
            <a:pPr>
              <a:defRPr/>
            </a:pPr>
            <a:r>
              <a:rPr lang="en-US"/>
              <a:t>© 2006</a:t>
            </a:r>
          </a:p>
        </p:txBody>
      </p:sp>
      <p:sp>
        <p:nvSpPr>
          <p:cNvPr id="2053" name="Rectangle 5"/>
          <p:cNvSpPr>
            <a:spLocks noGrp="1" noChangeArrowheads="1"/>
          </p:cNvSpPr>
          <p:nvPr>
            <p:ph type="sldNum" sz="quarter" idx="5"/>
          </p:nvPr>
        </p:nvSpPr>
        <p:spPr bwMode="auto">
          <a:xfrm>
            <a:off x="3937000" y="8770938"/>
            <a:ext cx="3009900" cy="461962"/>
          </a:xfrm>
          <a:prstGeom prst="rect">
            <a:avLst/>
          </a:prstGeom>
          <a:noFill/>
          <a:ln w="9525">
            <a:noFill/>
            <a:miter lim="800000"/>
            <a:headEnd/>
            <a:tailEnd/>
          </a:ln>
          <a:effectLst/>
        </p:spPr>
        <p:txBody>
          <a:bodyPr vert="horz" wrap="square" lIns="19407" tIns="0" rIns="19407" bIns="0" numCol="1" anchor="b" anchorCtr="0" compatLnSpc="1">
            <a:prstTxWarp prst="textNoShape">
              <a:avLst/>
            </a:prstTxWarp>
          </a:bodyPr>
          <a:lstStyle>
            <a:lvl1pPr algn="r" defTabSz="930275" eaLnBrk="0" hangingPunct="0">
              <a:defRPr sz="1000" i="1">
                <a:solidFill>
                  <a:schemeClr val="tx1"/>
                </a:solidFill>
                <a:cs typeface="+mn-cs"/>
              </a:defRPr>
            </a:lvl1pPr>
          </a:lstStyle>
          <a:p>
            <a:pPr>
              <a:defRPr/>
            </a:pPr>
            <a:fld id="{941B3A0A-14D6-415F-8194-55AB69695D93}" type="slidenum">
              <a:rPr lang="en-US"/>
              <a:pPr>
                <a:defRPr/>
              </a:pPr>
              <a:t>‹#›</a:t>
            </a:fld>
            <a:endParaRPr lang="en-US" dirty="0"/>
          </a:p>
        </p:txBody>
      </p:sp>
      <p:sp>
        <p:nvSpPr>
          <p:cNvPr id="2054" name="Rectangle 6"/>
          <p:cNvSpPr>
            <a:spLocks noGrp="1" noChangeArrowheads="1"/>
          </p:cNvSpPr>
          <p:nvPr>
            <p:ph type="body" sz="quarter" idx="3"/>
          </p:nvPr>
        </p:nvSpPr>
        <p:spPr bwMode="auto">
          <a:xfrm>
            <a:off x="925513" y="4540250"/>
            <a:ext cx="5095875" cy="4000500"/>
          </a:xfrm>
          <a:prstGeom prst="rect">
            <a:avLst/>
          </a:prstGeom>
          <a:noFill/>
          <a:ln w="9525">
            <a:noFill/>
            <a:miter lim="800000"/>
            <a:headEnd/>
            <a:tailEnd/>
          </a:ln>
          <a:effectLst/>
        </p:spPr>
        <p:txBody>
          <a:bodyPr vert="horz" wrap="square" lIns="93805" tIns="46903" rIns="93805" bIns="46903" numCol="1" anchor="t" anchorCtr="0" compatLnSpc="1">
            <a:prstTxWarp prst="textNoShape">
              <a:avLst/>
            </a:prstTxWarp>
          </a:bodyPr>
          <a:lstStyle/>
          <a:p>
            <a:pPr lvl="4"/>
            <a:r>
              <a:rPr lang="en-US" noProof="0" smtClean="0"/>
              <a:t>	</a:t>
            </a:r>
          </a:p>
        </p:txBody>
      </p:sp>
      <p:sp>
        <p:nvSpPr>
          <p:cNvPr id="6151" name="Rectangle 8"/>
          <p:cNvSpPr>
            <a:spLocks noGrp="1" noRot="1" noChangeAspect="1" noChangeArrowheads="1" noTextEdit="1"/>
          </p:cNvSpPr>
          <p:nvPr>
            <p:ph type="sldImg" idx="2"/>
          </p:nvPr>
        </p:nvSpPr>
        <p:spPr bwMode="auto">
          <a:xfrm>
            <a:off x="1052513" y="693738"/>
            <a:ext cx="4843462" cy="3459162"/>
          </a:xfrm>
          <a:prstGeom prst="rect">
            <a:avLst/>
          </a:prstGeom>
          <a:noFill/>
          <a:ln w="12700">
            <a:solidFill>
              <a:schemeClr val="tx1"/>
            </a:solidFill>
            <a:miter lim="800000"/>
            <a:headEnd/>
            <a:tailEnd/>
          </a:ln>
        </p:spPr>
      </p:sp>
      <p:sp>
        <p:nvSpPr>
          <p:cNvPr id="2057" name="Rectangle 9"/>
          <p:cNvSpPr>
            <a:spLocks noChangeArrowheads="1"/>
          </p:cNvSpPr>
          <p:nvPr/>
        </p:nvSpPr>
        <p:spPr bwMode="auto">
          <a:xfrm>
            <a:off x="987425" y="4192588"/>
            <a:ext cx="827088" cy="285750"/>
          </a:xfrm>
          <a:prstGeom prst="rect">
            <a:avLst/>
          </a:prstGeom>
          <a:noFill/>
          <a:ln w="9525">
            <a:noFill/>
            <a:miter lim="800000"/>
            <a:headEnd/>
            <a:tailEnd/>
          </a:ln>
          <a:effectLst/>
        </p:spPr>
        <p:txBody>
          <a:bodyPr wrap="none" lIns="93805" tIns="46903" rIns="93805" bIns="46903">
            <a:spAutoFit/>
          </a:bodyPr>
          <a:lstStyle/>
          <a:p>
            <a:pPr defTabSz="930275" eaLnBrk="0" hangingPunct="0">
              <a:lnSpc>
                <a:spcPct val="90000"/>
              </a:lnSpc>
              <a:defRPr/>
            </a:pPr>
            <a:r>
              <a:rPr lang="en-US" sz="1400" dirty="0">
                <a:solidFill>
                  <a:schemeClr val="tx2"/>
                </a:solidFill>
                <a:latin typeface="Arial Black" pitchFamily="34" charset="0"/>
                <a:cs typeface="+mn-cs"/>
              </a:rPr>
              <a:t>Notes:</a:t>
            </a:r>
          </a:p>
        </p:txBody>
      </p:sp>
    </p:spTree>
  </p:cSld>
  <p:clrMap bg1="lt1" tx1="dk1" bg2="lt2" tx2="dk2" accent1="accent1" accent2="accent2" accent3="accent3" accent4="accent4" accent5="accent5" accent6="accent6" hlink="hlink" folHlink="folHlink"/>
  <p:hf hdr="0"/>
  <p:notesStyle>
    <a:lvl1pPr marL="342900" indent="-342900" algn="l" rtl="0" eaLnBrk="0" fontAlgn="base" hangingPunct="0">
      <a:lnSpc>
        <a:spcPct val="90000"/>
      </a:lnSpc>
      <a:spcBef>
        <a:spcPct val="40000"/>
      </a:spcBef>
      <a:spcAft>
        <a:spcPct val="0"/>
      </a:spcAft>
      <a:buSzPct val="100000"/>
      <a:buChar char="•"/>
      <a:defRPr sz="1400" kern="1200">
        <a:solidFill>
          <a:schemeClr val="tx1"/>
        </a:solidFill>
        <a:latin typeface="Book Antiqua" pitchFamily="18" charset="0"/>
        <a:ea typeface="+mn-ea"/>
        <a:cs typeface="+mn-cs"/>
      </a:defRPr>
    </a:lvl1pPr>
    <a:lvl2pPr marL="742950" indent="-285750" algn="l" rtl="0" eaLnBrk="0" fontAlgn="base" hangingPunct="0">
      <a:lnSpc>
        <a:spcPct val="90000"/>
      </a:lnSpc>
      <a:spcBef>
        <a:spcPct val="40000"/>
      </a:spcBef>
      <a:spcAft>
        <a:spcPct val="0"/>
      </a:spcAft>
      <a:buSzPct val="100000"/>
      <a:buChar char="–"/>
      <a:defRPr sz="1200" kern="1200">
        <a:solidFill>
          <a:schemeClr val="tx1"/>
        </a:solidFill>
        <a:latin typeface="Book Antiqua" pitchFamily="18" charset="0"/>
        <a:ea typeface="+mn-ea"/>
        <a:cs typeface="+mn-cs"/>
      </a:defRPr>
    </a:lvl2pPr>
    <a:lvl3pPr marL="1143000" indent="-2286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4pPr>
    <a:lvl5pPr marL="460375" algn="l" rtl="0" eaLnBrk="0" fontAlgn="base" hangingPunct="0">
      <a:lnSpc>
        <a:spcPct val="90000"/>
      </a:lnSpc>
      <a:spcBef>
        <a:spcPct val="4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4" name="Date Placeholder 3"/>
          <p:cNvSpPr>
            <a:spLocks noGrp="1"/>
          </p:cNvSpPr>
          <p:nvPr>
            <p:ph type="dt" sz="quarter" idx="1"/>
          </p:nvPr>
        </p:nvSpPr>
        <p:spPr/>
        <p:txBody>
          <a:bodyPr/>
          <a:lstStyle/>
          <a:p>
            <a:pPr>
              <a:defRPr/>
            </a:pPr>
            <a:fld id="{786D8464-BA9B-4F84-BBDB-02E462209725}" type="datetime1">
              <a:rPr lang="en-US" smtClean="0"/>
              <a:pPr>
                <a:defRPr/>
              </a:pPr>
              <a:t>4/19/2010</a:t>
            </a:fld>
            <a:endParaRPr lang="en-US" dirty="0"/>
          </a:p>
        </p:txBody>
      </p:sp>
      <p:sp>
        <p:nvSpPr>
          <p:cNvPr id="5" name="Footer Placeholder 4"/>
          <p:cNvSpPr>
            <a:spLocks noGrp="1"/>
          </p:cNvSpPr>
          <p:nvPr>
            <p:ph type="ftr" sz="quarter" idx="4"/>
          </p:nvPr>
        </p:nvSpPr>
        <p:spPr/>
        <p:txBody>
          <a:bodyPr/>
          <a:lstStyle/>
          <a:p>
            <a:pPr>
              <a:defRPr/>
            </a:pPr>
            <a:r>
              <a:rPr lang="en-US" smtClean="0"/>
              <a:t>© 2009</a:t>
            </a:r>
            <a:endParaRPr lang="en-US"/>
          </a:p>
        </p:txBody>
      </p:sp>
      <p:sp>
        <p:nvSpPr>
          <p:cNvPr id="6" name="Slide Number Placeholder 5"/>
          <p:cNvSpPr>
            <a:spLocks noGrp="1"/>
          </p:cNvSpPr>
          <p:nvPr>
            <p:ph type="sldNum" sz="quarter" idx="5"/>
          </p:nvPr>
        </p:nvSpPr>
        <p:spPr/>
        <p:txBody>
          <a:bodyPr/>
          <a:lstStyle/>
          <a:p>
            <a:pPr>
              <a:defRPr/>
            </a:pPr>
            <a:fld id="{245993EE-753A-41E9-A5D0-D11A0652E28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509588" y="3657600"/>
            <a:ext cx="6056312" cy="4000500"/>
          </a:xfrm>
        </p:spPr>
        <p:txBody>
          <a:bodyPr>
            <a:noAutofit/>
          </a:bodyPr>
          <a:lstStyle/>
          <a:p>
            <a:pPr marL="225425" indent="-225425">
              <a:defRPr/>
            </a:pPr>
            <a:r>
              <a:rPr lang="en-US" sz="1050" b="1" dirty="0" smtClean="0">
                <a:latin typeface="+mn-lt"/>
                <a:cs typeface="Arial" charset="0"/>
              </a:rPr>
              <a:t>The main priorities are cloud computing, health IT and data center consolidation.</a:t>
            </a:r>
          </a:p>
          <a:p>
            <a:pPr marL="225425" indent="-225425">
              <a:defRPr/>
            </a:pPr>
            <a:r>
              <a:rPr lang="en-US" sz="1050" b="1" dirty="0" smtClean="0">
                <a:latin typeface="+mn-lt"/>
                <a:cs typeface="Arial" charset="0"/>
              </a:rPr>
              <a:t>Cloud computing: </a:t>
            </a:r>
            <a:r>
              <a:rPr lang="en-US" sz="1050" dirty="0" smtClean="0">
                <a:latin typeface="+mn-lt"/>
                <a:cs typeface="Arial" charset="0"/>
              </a:rPr>
              <a:t>The FY2011 budget request clearly identifies a continued and aggressive push towards cloud computing.  This year, the feds will be conducting and evaluating pilot programs, with broader deployments in FY11, FY12 and beyond. Vivek Kundra, the Federal CIO, recently announced a plan for centralized certification to streamline the process for cloud computing providers. Although not officially mandated, agencies are being urged to consider cloud solutions for any new IT needs moving forward.</a:t>
            </a:r>
            <a:endParaRPr lang="en-US" sz="1050" b="1" dirty="0" smtClean="0">
              <a:latin typeface="+mn-lt"/>
              <a:cs typeface="Arial" charset="0"/>
            </a:endParaRPr>
          </a:p>
          <a:p>
            <a:pPr marL="225425" indent="-225425">
              <a:defRPr/>
            </a:pPr>
            <a:r>
              <a:rPr lang="en-US" sz="1050" b="1" dirty="0" smtClean="0">
                <a:latin typeface="+mn-lt"/>
                <a:cs typeface="Arial" charset="0"/>
              </a:rPr>
              <a:t>Data Center Consolidation-  </a:t>
            </a:r>
            <a:r>
              <a:rPr lang="en-US" sz="1050" dirty="0" smtClean="0">
                <a:latin typeface="+mn-lt"/>
                <a:cs typeface="Arial" charset="0"/>
              </a:rPr>
              <a:t>This is a central factor in this administration’s technology strategy.  To reduce costs and energy consumption, the administration will be pushing for the consolidation of the federal government’s 1100+ data centers (up from 432 in 1998).  OMB will lead the effort by developing the government-wide strategy for reducing the number, costs and energy consumption of federal data centers and there’s an aggressive timeline for agencies to conduct inventory and develop consolidation plans. Virtualization, storage and open source are </a:t>
            </a:r>
            <a:r>
              <a:rPr lang="en-US" sz="1050" b="1" i="1" dirty="0" smtClean="0">
                <a:latin typeface="+mn-lt"/>
                <a:cs typeface="Arial" charset="0"/>
              </a:rPr>
              <a:t>some</a:t>
            </a:r>
            <a:r>
              <a:rPr lang="en-US" sz="1050" dirty="0" smtClean="0">
                <a:latin typeface="+mn-lt"/>
                <a:cs typeface="Arial" charset="0"/>
              </a:rPr>
              <a:t> of tools discussed in this effort.  G</a:t>
            </a:r>
            <a:r>
              <a:rPr lang="en-US" sz="1050" dirty="0" smtClean="0">
                <a:latin typeface="+mn-lt"/>
              </a:rPr>
              <a:t>enerally data center consolidation comes with upgrades in software and equipment to the retained, but enlarged data centers which are good opportunities for the IT infrastructure providers. Large integrators tend to be the operators of the larger data centers.  Smaller  data centers will be consolidated and those are more likely to be supported by smaller firms.</a:t>
            </a:r>
            <a:endParaRPr lang="en-US" sz="1050" b="1" dirty="0" smtClean="0">
              <a:latin typeface="+mn-lt"/>
              <a:cs typeface="Arial" charset="0"/>
            </a:endParaRPr>
          </a:p>
          <a:p>
            <a:pPr marL="227927" indent="-227927">
              <a:defRPr/>
            </a:pPr>
            <a:r>
              <a:rPr lang="en-US" sz="1050" b="1" dirty="0" smtClean="0">
                <a:latin typeface="+mn-lt"/>
                <a:cs typeface="Arial" charset="0"/>
              </a:rPr>
              <a:t>Health IT and IT for Healthcare</a:t>
            </a:r>
            <a:r>
              <a:rPr lang="en-US" sz="1050" dirty="0" smtClean="0">
                <a:latin typeface="+mn-lt"/>
                <a:cs typeface="Arial" charset="0"/>
              </a:rPr>
              <a:t>– Healthcare reform was recently passed and has tremendous implications for health IT. We see continued work in pushing the use of electronic health records and developing standards. The goal of healthcare reform is to improve health outcomes and use those outcomes to compensate providers, and health IT systems will help provide the data and analytics to help the government figure out how to do that.  </a:t>
            </a:r>
          </a:p>
          <a:p>
            <a:pPr marL="227927" indent="-227927">
              <a:defRPr/>
            </a:pPr>
            <a:endParaRPr lang="en-US" sz="1050" dirty="0" smtClean="0">
              <a:latin typeface="+mn-lt"/>
              <a:cs typeface="Arial" charset="0"/>
            </a:endParaRPr>
          </a:p>
        </p:txBody>
      </p:sp>
      <p:sp>
        <p:nvSpPr>
          <p:cNvPr id="4" name="Date Placeholder 3"/>
          <p:cNvSpPr>
            <a:spLocks noGrp="1"/>
          </p:cNvSpPr>
          <p:nvPr>
            <p:ph type="dt" sz="quarter" idx="1"/>
          </p:nvPr>
        </p:nvSpPr>
        <p:spPr/>
        <p:txBody>
          <a:bodyPr/>
          <a:lstStyle/>
          <a:p>
            <a:pPr>
              <a:defRPr/>
            </a:pPr>
            <a:fld id="{F569849A-EAE9-467E-93E6-DCBA75BAFE46}" type="datetime1">
              <a:rPr lang="en-US" smtClean="0"/>
              <a:pPr>
                <a:defRPr/>
              </a:pPr>
              <a:t>4/19/2010</a:t>
            </a:fld>
            <a:endParaRPr lang="en-US" dirty="0"/>
          </a:p>
        </p:txBody>
      </p:sp>
      <p:sp>
        <p:nvSpPr>
          <p:cNvPr id="5" name="Footer Placeholder 4"/>
          <p:cNvSpPr>
            <a:spLocks noGrp="1"/>
          </p:cNvSpPr>
          <p:nvPr>
            <p:ph type="ftr" sz="quarter" idx="4"/>
          </p:nvPr>
        </p:nvSpPr>
        <p:spPr/>
        <p:txBody>
          <a:bodyPr/>
          <a:lstStyle/>
          <a:p>
            <a:pPr>
              <a:defRPr/>
            </a:pPr>
            <a:r>
              <a:rPr lang="en-US" smtClean="0"/>
              <a:t>© 2009</a:t>
            </a:r>
            <a:endParaRPr lang="en-US"/>
          </a:p>
        </p:txBody>
      </p:sp>
      <p:sp>
        <p:nvSpPr>
          <p:cNvPr id="6" name="Slide Number Placeholder 5"/>
          <p:cNvSpPr>
            <a:spLocks noGrp="1"/>
          </p:cNvSpPr>
          <p:nvPr>
            <p:ph type="sldNum" sz="quarter" idx="5"/>
          </p:nvPr>
        </p:nvSpPr>
        <p:spPr/>
        <p:txBody>
          <a:bodyPr/>
          <a:lstStyle/>
          <a:p>
            <a:pPr>
              <a:defRPr/>
            </a:pPr>
            <a:fld id="{E26CD0C5-9202-491C-971D-F5F7AAD76AD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xfrm>
            <a:off x="841026" y="3787734"/>
            <a:ext cx="5617018" cy="4746287"/>
          </a:xfrm>
          <a:noFill/>
          <a:ln/>
        </p:spPr>
        <p:txBody>
          <a:bodyPr/>
          <a:lstStyle/>
          <a:p>
            <a:pPr marL="0">
              <a:buNone/>
            </a:pPr>
            <a:r>
              <a:rPr lang="en-US" sz="1200" dirty="0" smtClean="0">
                <a:latin typeface="Arial" pitchFamily="34" charset="0"/>
                <a:cs typeface="Arial" pitchFamily="34" charset="0"/>
              </a:rPr>
              <a:t>One major thrust of Obama’s acquisition reform is to limit dollars awarded through cost-plus, time &amp; materials, and other types of contracts deemed “high-risk” by Obama and to shift more spending to fixed-price contracts.</a:t>
            </a:r>
          </a:p>
          <a:p>
            <a:pPr marL="0">
              <a:buNone/>
            </a:pPr>
            <a:r>
              <a:rPr lang="en-US" sz="1200" dirty="0" smtClean="0">
                <a:latin typeface="Arial" pitchFamily="34" charset="0"/>
                <a:cs typeface="Arial" pitchFamily="34" charset="0"/>
              </a:rPr>
              <a:t>However, INPUT’s analysis of total obligations from FY04 through FY08 show that while the dollar value of total obligations through cost-plus type contracts has indeed grown, obligations through fixed-price contracts has increased much more significantly most of the years since FY04.</a:t>
            </a:r>
          </a:p>
          <a:p>
            <a:pPr marL="0">
              <a:buNone/>
            </a:pPr>
            <a:r>
              <a:rPr lang="en-US" sz="1200" dirty="0" smtClean="0">
                <a:latin typeface="Arial" pitchFamily="34" charset="0"/>
                <a:cs typeface="Arial" pitchFamily="34" charset="0"/>
              </a:rPr>
              <a:t>DOD is by far the largest user of cost-plus contracts with 65% of their total contracted obligations being cost-plus type contracts.</a:t>
            </a:r>
          </a:p>
        </p:txBody>
      </p:sp>
      <p:sp>
        <p:nvSpPr>
          <p:cNvPr id="130052" name="Date Placeholder 3"/>
          <p:cNvSpPr>
            <a:spLocks noGrp="1"/>
          </p:cNvSpPr>
          <p:nvPr>
            <p:ph type="dt" sz="quarter" idx="1"/>
          </p:nvPr>
        </p:nvSpPr>
        <p:spPr/>
        <p:txBody>
          <a:bodyPr/>
          <a:lstStyle/>
          <a:p>
            <a:pPr defTabSz="929366">
              <a:defRPr/>
            </a:pPr>
            <a:fld id="{5FD3BE52-5779-4E22-9201-8C8620D4C46F}" type="datetime1">
              <a:rPr lang="en-US" smtClean="0">
                <a:latin typeface="Arial" pitchFamily="34" charset="0"/>
              </a:rPr>
              <a:pPr defTabSz="929366">
                <a:defRPr/>
              </a:pPr>
              <a:t>4/19/2010</a:t>
            </a:fld>
            <a:endParaRPr lang="en-US" dirty="0" smtClean="0">
              <a:latin typeface="Arial" pitchFamily="34" charset="0"/>
            </a:endParaRPr>
          </a:p>
        </p:txBody>
      </p:sp>
      <p:sp>
        <p:nvSpPr>
          <p:cNvPr id="130053" name="Footer Placeholder 4"/>
          <p:cNvSpPr>
            <a:spLocks noGrp="1"/>
          </p:cNvSpPr>
          <p:nvPr>
            <p:ph type="ftr" sz="quarter" idx="4"/>
          </p:nvPr>
        </p:nvSpPr>
        <p:spPr/>
        <p:txBody>
          <a:bodyPr/>
          <a:lstStyle/>
          <a:p>
            <a:pPr defTabSz="929366">
              <a:defRPr/>
            </a:pPr>
            <a:r>
              <a:rPr lang="en-US" dirty="0" smtClean="0">
                <a:latin typeface="Arial" pitchFamily="34" charset="0"/>
              </a:rPr>
              <a:t>© 2009</a:t>
            </a:r>
          </a:p>
        </p:txBody>
      </p:sp>
      <p:sp>
        <p:nvSpPr>
          <p:cNvPr id="130054" name="Slide Number Placeholder 5"/>
          <p:cNvSpPr>
            <a:spLocks noGrp="1"/>
          </p:cNvSpPr>
          <p:nvPr>
            <p:ph type="sldNum" sz="quarter" idx="5"/>
          </p:nvPr>
        </p:nvSpPr>
        <p:spPr/>
        <p:txBody>
          <a:bodyPr/>
          <a:lstStyle/>
          <a:p>
            <a:pPr defTabSz="929366">
              <a:defRPr/>
            </a:pPr>
            <a:fld id="{3ABBB1F2-4F3F-4270-B07F-7F2055EFDD58}" type="slidenum">
              <a:rPr lang="en-US" smtClean="0">
                <a:latin typeface="Arial" pitchFamily="34" charset="0"/>
              </a:rPr>
              <a:pPr defTabSz="929366">
                <a:defRPr/>
              </a:pPr>
              <a:t>11</a:t>
            </a:fld>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xfrm>
            <a:off x="832985" y="3787734"/>
            <a:ext cx="5625059" cy="4746287"/>
          </a:xfrm>
          <a:noFill/>
          <a:ln/>
        </p:spPr>
        <p:txBody>
          <a:bodyPr/>
          <a:lstStyle/>
          <a:p>
            <a:pPr marL="0">
              <a:buNone/>
            </a:pPr>
            <a:r>
              <a:rPr lang="en-US" sz="1200" dirty="0" smtClean="0">
                <a:latin typeface="Arial" pitchFamily="34" charset="0"/>
                <a:cs typeface="Arial" pitchFamily="34" charset="0"/>
              </a:rPr>
              <a:t>Though Obama says that he wants more contracts compete, in all of the last 4 years (FY04 to FY08) less than 30% of all dollars obligated were not subject to a competitive process and almost 65% of all dollars obligated were competed.  These figures have been consistent over the last four years, so, despite perception, this is not a new or recent problem that has emerged.   </a:t>
            </a:r>
          </a:p>
        </p:txBody>
      </p:sp>
      <p:sp>
        <p:nvSpPr>
          <p:cNvPr id="102404" name="Date Placeholder 3"/>
          <p:cNvSpPr>
            <a:spLocks noGrp="1"/>
          </p:cNvSpPr>
          <p:nvPr>
            <p:ph type="dt" sz="quarter" idx="1"/>
          </p:nvPr>
        </p:nvSpPr>
        <p:spPr/>
        <p:txBody>
          <a:bodyPr/>
          <a:lstStyle/>
          <a:p>
            <a:pPr defTabSz="929366">
              <a:defRPr/>
            </a:pPr>
            <a:fld id="{9FE9154C-5CAA-4B7A-AFD4-1AACFFA459A3}" type="datetime1">
              <a:rPr lang="en-US" smtClean="0">
                <a:latin typeface="Arial" pitchFamily="34" charset="0"/>
              </a:rPr>
              <a:pPr defTabSz="929366">
                <a:defRPr/>
              </a:pPr>
              <a:t>4/19/2010</a:t>
            </a:fld>
            <a:endParaRPr lang="en-US" dirty="0" smtClean="0">
              <a:latin typeface="Arial" pitchFamily="34" charset="0"/>
            </a:endParaRPr>
          </a:p>
        </p:txBody>
      </p:sp>
      <p:sp>
        <p:nvSpPr>
          <p:cNvPr id="102405" name="Footer Placeholder 4"/>
          <p:cNvSpPr>
            <a:spLocks noGrp="1"/>
          </p:cNvSpPr>
          <p:nvPr>
            <p:ph type="ftr" sz="quarter" idx="4"/>
          </p:nvPr>
        </p:nvSpPr>
        <p:spPr/>
        <p:txBody>
          <a:bodyPr/>
          <a:lstStyle/>
          <a:p>
            <a:pPr defTabSz="929366">
              <a:defRPr/>
            </a:pPr>
            <a:r>
              <a:rPr lang="en-US" dirty="0" smtClean="0">
                <a:latin typeface="Arial" pitchFamily="34" charset="0"/>
              </a:rPr>
              <a:t>© 2009</a:t>
            </a:r>
          </a:p>
        </p:txBody>
      </p:sp>
      <p:sp>
        <p:nvSpPr>
          <p:cNvPr id="102406" name="Slide Number Placeholder 5"/>
          <p:cNvSpPr>
            <a:spLocks noGrp="1"/>
          </p:cNvSpPr>
          <p:nvPr>
            <p:ph type="sldNum" sz="quarter" idx="5"/>
          </p:nvPr>
        </p:nvSpPr>
        <p:spPr/>
        <p:txBody>
          <a:bodyPr/>
          <a:lstStyle/>
          <a:p>
            <a:pPr defTabSz="929366">
              <a:defRPr/>
            </a:pPr>
            <a:fld id="{33BA6C8F-FE28-41B0-A59B-8529EE5ECB6B}" type="slidenum">
              <a:rPr lang="en-US" smtClean="0">
                <a:latin typeface="Arial" pitchFamily="34" charset="0"/>
              </a:rPr>
              <a:pPr defTabSz="929366">
                <a:defRPr/>
              </a:pPr>
              <a:t>12</a:t>
            </a:fld>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789568" y="3617823"/>
            <a:ext cx="5676518" cy="5046036"/>
          </a:xfrm>
          <a:ln/>
        </p:spPr>
        <p:txBody>
          <a:bodyPr/>
          <a:lstStyle/>
          <a:p>
            <a:pPr marL="0">
              <a:buNone/>
              <a:defRPr/>
            </a:pPr>
            <a:r>
              <a:rPr lang="en-US" sz="1100" dirty="0" smtClean="0">
                <a:latin typeface="Arial" pitchFamily="34" charset="0"/>
                <a:cs typeface="Arial" pitchFamily="34" charset="0"/>
              </a:rPr>
              <a:t>The market has also witnessed steady increase in the value of contract awards to companies with $1 billion in revenue or greater and a squeeze on small and mid-tier contractors who have lost share on a total contracted value basis. </a:t>
            </a:r>
          </a:p>
          <a:p>
            <a:pPr marL="0">
              <a:buNone/>
              <a:defRPr/>
            </a:pPr>
            <a:r>
              <a:rPr lang="en-US" sz="1100" dirty="0" smtClean="0">
                <a:latin typeface="Arial" pitchFamily="34" charset="0"/>
                <a:cs typeface="Arial" pitchFamily="34" charset="0"/>
              </a:rPr>
              <a:t>Over 70% of dollars are controlled by companies with greater than $100 million in revenue.</a:t>
            </a:r>
          </a:p>
          <a:p>
            <a:pPr>
              <a:buFontTx/>
              <a:buNone/>
              <a:defRPr/>
            </a:pPr>
            <a:r>
              <a:rPr lang="en-US" sz="1100" dirty="0" smtClean="0">
                <a:latin typeface="Arial" pitchFamily="34" charset="0"/>
                <a:cs typeface="Arial" pitchFamily="34" charset="0"/>
              </a:rPr>
              <a:t>There are also more companies entering the federal market:</a:t>
            </a:r>
          </a:p>
          <a:p>
            <a:pPr>
              <a:buFontTx/>
              <a:buNone/>
              <a:defRPr/>
            </a:pPr>
            <a:r>
              <a:rPr lang="en-US" sz="1100" dirty="0" smtClean="0">
                <a:latin typeface="Arial" pitchFamily="34" charset="0"/>
                <a:cs typeface="Arial" pitchFamily="34" charset="0"/>
              </a:rPr>
              <a:t>Number of companies from  	</a:t>
            </a:r>
            <a:r>
              <a:rPr lang="en-US" sz="1100" u="sng" dirty="0" smtClean="0">
                <a:latin typeface="Arial" pitchFamily="34" charset="0"/>
                <a:cs typeface="Arial" pitchFamily="34" charset="0"/>
              </a:rPr>
              <a:t>FY03</a:t>
            </a:r>
            <a:r>
              <a:rPr lang="en-US" sz="1100" dirty="0" smtClean="0">
                <a:latin typeface="Arial" pitchFamily="34" charset="0"/>
                <a:cs typeface="Arial" pitchFamily="34" charset="0"/>
              </a:rPr>
              <a:t>       to   	</a:t>
            </a:r>
            <a:r>
              <a:rPr lang="en-US" sz="1100" u="sng" dirty="0" smtClean="0">
                <a:latin typeface="Arial" pitchFamily="34" charset="0"/>
                <a:cs typeface="Arial" pitchFamily="34" charset="0"/>
              </a:rPr>
              <a:t>FY07</a:t>
            </a:r>
          </a:p>
          <a:p>
            <a:pPr>
              <a:buFontTx/>
              <a:buNone/>
              <a:defRPr/>
            </a:pPr>
            <a:r>
              <a:rPr lang="en-US" sz="1100" dirty="0" smtClean="0">
                <a:latin typeface="Arial" pitchFamily="34" charset="0"/>
                <a:cs typeface="Arial" pitchFamily="34" charset="0"/>
              </a:rPr>
              <a:t>	$1B +  		      6 	  11</a:t>
            </a:r>
          </a:p>
          <a:p>
            <a:pPr>
              <a:buFontTx/>
              <a:buNone/>
              <a:defRPr/>
            </a:pPr>
            <a:r>
              <a:rPr lang="en-US" sz="1100" dirty="0" smtClean="0">
                <a:latin typeface="Arial" pitchFamily="34" charset="0"/>
                <a:cs typeface="Arial" pitchFamily="34" charset="0"/>
              </a:rPr>
              <a:t>	$250-$1B   	    18 	  28</a:t>
            </a:r>
          </a:p>
          <a:p>
            <a:pPr>
              <a:buFontTx/>
              <a:buNone/>
              <a:defRPr/>
            </a:pPr>
            <a:r>
              <a:rPr lang="en-US" sz="1100" dirty="0" smtClean="0">
                <a:latin typeface="Arial" pitchFamily="34" charset="0"/>
                <a:cs typeface="Arial" pitchFamily="34" charset="0"/>
              </a:rPr>
              <a:t>	$100-$250  	    26	  44</a:t>
            </a:r>
          </a:p>
          <a:p>
            <a:pPr>
              <a:buFontTx/>
              <a:buNone/>
              <a:defRPr/>
            </a:pPr>
            <a:r>
              <a:rPr lang="en-US" sz="1100" dirty="0" smtClean="0">
                <a:latin typeface="Arial" pitchFamily="34" charset="0"/>
                <a:cs typeface="Arial" pitchFamily="34" charset="0"/>
              </a:rPr>
              <a:t>	$10-$100   	   343 	463</a:t>
            </a:r>
          </a:p>
          <a:p>
            <a:pPr>
              <a:buFontTx/>
              <a:buNone/>
              <a:defRPr/>
            </a:pPr>
            <a:r>
              <a:rPr lang="en-US" sz="1100" dirty="0" smtClean="0">
                <a:latin typeface="Arial" pitchFamily="34" charset="0"/>
                <a:cs typeface="Arial" pitchFamily="34" charset="0"/>
              </a:rPr>
              <a:t>	&lt;$10M 		11,500           21,000</a:t>
            </a:r>
          </a:p>
          <a:p>
            <a:pPr>
              <a:buFontTx/>
              <a:buNone/>
              <a:defRPr/>
            </a:pPr>
            <a:endParaRPr lang="en-US" sz="1100" dirty="0" smtClean="0">
              <a:latin typeface="Arial" pitchFamily="34" charset="0"/>
              <a:cs typeface="Arial" pitchFamily="34" charset="0"/>
            </a:endParaRPr>
          </a:p>
          <a:p>
            <a:pPr marL="0">
              <a:buNone/>
              <a:defRPr/>
            </a:pPr>
            <a:r>
              <a:rPr lang="en-US" sz="1100" dirty="0" smtClean="0">
                <a:latin typeface="Arial" pitchFamily="34" charset="0"/>
                <a:cs typeface="Arial" pitchFamily="34" charset="0"/>
              </a:rPr>
              <a:t>A recent paper by Aaron A. </a:t>
            </a:r>
            <a:r>
              <a:rPr lang="en-US" sz="1100" dirty="0" err="1" smtClean="0">
                <a:latin typeface="Arial" pitchFamily="34" charset="0"/>
                <a:cs typeface="Arial" pitchFamily="34" charset="0"/>
              </a:rPr>
              <a:t>Cheifetz</a:t>
            </a:r>
            <a:r>
              <a:rPr lang="en-US" sz="1100" dirty="0" smtClean="0">
                <a:latin typeface="Arial" pitchFamily="34" charset="0"/>
                <a:cs typeface="Arial" pitchFamily="34" charset="0"/>
              </a:rPr>
              <a:t> of the Naval Postgraduate School in Monterey, California, entitled “The Effect of Acquisition Reform on Small Business Participation in the Federal Marketplace” found that acquisition reform has had a negative effect on small business participation in federal contracting.  </a:t>
            </a:r>
          </a:p>
          <a:p>
            <a:pPr marL="0">
              <a:buNone/>
              <a:defRPr/>
            </a:pPr>
            <a:r>
              <a:rPr lang="en-US" sz="1100" dirty="0" smtClean="0">
                <a:latin typeface="Arial" pitchFamily="34" charset="0"/>
                <a:cs typeface="Arial" pitchFamily="34" charset="0"/>
              </a:rPr>
              <a:t>“As a result of the transformation of the Federal acquisition process through acquisition reform legislation and the reduction in the acquisition workforce, small business contractors are faced with new challenges to compete for and win Federal contracts.  The paper concentrates on examining contract bundling, reverse auctions, electronic commerce and multiple award schedules.  It concludes that contract bundling has had a negative effect on small businesses by excluding them from many competitions.  Regarding multiple award schedules, the research supports benefits for small businesses when they are given the chance to compete through multiple award schedules.  It also finds negative implications for small businesses in that multiple award schedules often favor large established businesses at the expense of small businesses.” Source: http://www.stormingmedia.us/49/4922/A492224.html</a:t>
            </a:r>
          </a:p>
          <a:p>
            <a:pPr marL="0">
              <a:buNone/>
              <a:defRPr/>
            </a:pPr>
            <a:r>
              <a:rPr lang="en-US" sz="1000" dirty="0" smtClean="0">
                <a:latin typeface="Arial" pitchFamily="34" charset="0"/>
                <a:cs typeface="Arial" pitchFamily="34" charset="0"/>
              </a:rPr>
              <a:t/>
            </a:r>
            <a:br>
              <a:rPr lang="en-US" sz="1000" dirty="0" smtClean="0">
                <a:latin typeface="Arial" pitchFamily="34" charset="0"/>
                <a:cs typeface="Arial" pitchFamily="34" charset="0"/>
              </a:rPr>
            </a:br>
            <a:endParaRPr lang="en-US" sz="1000" dirty="0" smtClean="0">
              <a:latin typeface="Arial" pitchFamily="34" charset="0"/>
              <a:cs typeface="Arial" pitchFamily="34" charset="0"/>
            </a:endParaRPr>
          </a:p>
        </p:txBody>
      </p:sp>
      <p:sp>
        <p:nvSpPr>
          <p:cNvPr id="106500" name="Date Placeholder 3"/>
          <p:cNvSpPr>
            <a:spLocks noGrp="1"/>
          </p:cNvSpPr>
          <p:nvPr>
            <p:ph type="dt" sz="quarter" idx="1"/>
          </p:nvPr>
        </p:nvSpPr>
        <p:spPr>
          <a:xfrm>
            <a:off x="3934969" y="0"/>
            <a:ext cx="3010323" cy="461645"/>
          </a:xfrm>
        </p:spPr>
        <p:txBody>
          <a:bodyPr lIns="91421" tIns="45711" rIns="91421" bIns="45711"/>
          <a:lstStyle/>
          <a:p>
            <a:pPr defTabSz="926155">
              <a:defRPr/>
            </a:pPr>
            <a:fld id="{A9952857-B3FA-42AC-852E-4C5871A3511F}" type="datetime1">
              <a:rPr lang="en-US" smtClean="0">
                <a:latin typeface="Arial" pitchFamily="34" charset="0"/>
              </a:rPr>
              <a:pPr defTabSz="926155">
                <a:defRPr/>
              </a:pPr>
              <a:t>4/19/2010</a:t>
            </a:fld>
            <a:endParaRPr lang="en-US" dirty="0" smtClean="0">
              <a:latin typeface="Arial" pitchFamily="34" charset="0"/>
            </a:endParaRPr>
          </a:p>
        </p:txBody>
      </p:sp>
      <p:sp>
        <p:nvSpPr>
          <p:cNvPr id="106501" name="Footer Placeholder 4"/>
          <p:cNvSpPr>
            <a:spLocks noGrp="1"/>
          </p:cNvSpPr>
          <p:nvPr>
            <p:ph type="ftr" sz="quarter" idx="4"/>
          </p:nvPr>
        </p:nvSpPr>
        <p:spPr/>
        <p:txBody>
          <a:bodyPr/>
          <a:lstStyle/>
          <a:p>
            <a:pPr defTabSz="926155">
              <a:defRPr/>
            </a:pPr>
            <a:r>
              <a:rPr lang="en-US" dirty="0" smtClean="0">
                <a:latin typeface="Arial" pitchFamily="34" charset="0"/>
              </a:rPr>
              <a:t>© 2006</a:t>
            </a:r>
          </a:p>
        </p:txBody>
      </p:sp>
      <p:sp>
        <p:nvSpPr>
          <p:cNvPr id="106502" name="Slide Number Placeholder 5"/>
          <p:cNvSpPr>
            <a:spLocks noGrp="1"/>
          </p:cNvSpPr>
          <p:nvPr>
            <p:ph type="sldNum" sz="quarter" idx="5"/>
          </p:nvPr>
        </p:nvSpPr>
        <p:spPr/>
        <p:txBody>
          <a:bodyPr/>
          <a:lstStyle/>
          <a:p>
            <a:pPr defTabSz="926155">
              <a:defRPr/>
            </a:pPr>
            <a:fld id="{FB3857C4-E271-4D90-AF7E-132CFE9B4E37}" type="slidenum">
              <a:rPr lang="en-US" smtClean="0">
                <a:latin typeface="Arial" pitchFamily="34" charset="0"/>
              </a:rPr>
              <a:pPr defTabSz="926155">
                <a:defRPr/>
              </a:pPr>
              <a:t>13</a:t>
            </a:fld>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xfrm>
            <a:off x="763838" y="3625837"/>
            <a:ext cx="5710287" cy="4746288"/>
          </a:xfrm>
          <a:ln/>
        </p:spPr>
        <p:txBody>
          <a:bodyPr/>
          <a:lstStyle/>
          <a:p>
            <a:pPr marL="0">
              <a:buNone/>
              <a:defRPr/>
            </a:pPr>
            <a:r>
              <a:rPr lang="en-US" sz="1100" dirty="0" smtClean="0">
                <a:latin typeface="+mn-lt"/>
              </a:rPr>
              <a:t>For several years now, there has been a trend in the federal government to consolidate contracts.  Consolidation is expected to continue due to the cost, management implications, and pressure from the Obama administration for better financial and program management.  </a:t>
            </a:r>
          </a:p>
          <a:p>
            <a:pPr marL="0">
              <a:buNone/>
              <a:defRPr/>
            </a:pPr>
            <a:r>
              <a:rPr lang="en-US" sz="1100" dirty="0" smtClean="0">
                <a:latin typeface="+mn-lt"/>
              </a:rPr>
              <a:t>Recently, Washington Technology reported that GSA has announced they are not going to issue any more GWACs, as indicated by a comment by Ed O’Hare, the General Services Administration’s assistant commissioner of the Office of Integrated Technology Services at the Federal Acquisition Service.  O’Hare also reportedly said that Alliant and Alliant Small Business will be GSA’s primary GWAC going forward as GSA is letting Millennia, Millennia </a:t>
            </a:r>
            <a:r>
              <a:rPr lang="en-US" sz="1100" dirty="0" err="1" smtClean="0">
                <a:latin typeface="+mn-lt"/>
              </a:rPr>
              <a:t>Lite</a:t>
            </a:r>
            <a:r>
              <a:rPr lang="en-US" sz="1100" dirty="0" smtClean="0">
                <a:latin typeface="+mn-lt"/>
              </a:rPr>
              <a:t>, and Answer expire.  Additionally, GSA also convinced the Commerce and Transportation departments to give up their GWAC contracts, and brought Commits and Information Technology Omnibus Procurement II (which as has since expired) under GSA. </a:t>
            </a:r>
          </a:p>
          <a:p>
            <a:pPr marL="0">
              <a:buNone/>
              <a:defRPr/>
            </a:pPr>
            <a:r>
              <a:rPr lang="en-US" sz="1100" dirty="0" smtClean="0">
                <a:latin typeface="+mn-lt"/>
              </a:rPr>
              <a:t>Sources:  http://washingtontechnology.com/articles/2009/06/24/gsa-to-end-gwac-programs.aspx</a:t>
            </a:r>
          </a:p>
          <a:p>
            <a:pPr marL="0">
              <a:buNone/>
              <a:defRPr/>
            </a:pPr>
            <a:r>
              <a:rPr lang="en-US" sz="1100" dirty="0" smtClean="0">
                <a:latin typeface="+mn-lt"/>
              </a:rPr>
              <a:t>http://washingtontechnology.com/blogs/editors-notebook/2009/06/gsa-gwac-era-ends.aspx</a:t>
            </a:r>
          </a:p>
          <a:p>
            <a:pPr marL="0">
              <a:buNone/>
              <a:defRPr/>
            </a:pPr>
            <a:r>
              <a:rPr lang="en-US" sz="1100" dirty="0" smtClean="0">
                <a:latin typeface="+mn-lt"/>
              </a:rPr>
              <a:t>Agencies are looking to use their buying power to get lower prices for products and services by consolidating multiple contracts into one.  As a result, the risks for government contractors bidding on follow-on work is nearly as high as it was for bidding on the original contract.  However for many contractors, the new consolidation contracts are affording new opportunities.</a:t>
            </a:r>
          </a:p>
          <a:p>
            <a:pPr marL="0">
              <a:buNone/>
              <a:defRPr/>
            </a:pPr>
            <a:r>
              <a:rPr lang="en-US" sz="1100" dirty="0" smtClean="0">
                <a:latin typeface="+mn-lt"/>
              </a:rPr>
              <a:t>Contract consolidation, like contract bundling in the 1990s, may get some attention from the new administration for a number of reasons:</a:t>
            </a:r>
          </a:p>
          <a:p>
            <a:pPr lvl="1">
              <a:defRPr/>
            </a:pPr>
            <a:r>
              <a:rPr lang="en-US" sz="1100" dirty="0" smtClean="0">
                <a:latin typeface="+mn-lt"/>
              </a:rPr>
              <a:t>It may limit competition by placing many projects out of the reach of the capabilities of small companies.  However, agencies are often providing set-aside opportunities to address this, but there may be further analysis done to determine if current actions are enough.</a:t>
            </a:r>
          </a:p>
          <a:p>
            <a:pPr lvl="1">
              <a:defRPr/>
            </a:pPr>
            <a:r>
              <a:rPr lang="en-US" sz="1100" dirty="0" smtClean="0">
                <a:latin typeface="+mn-lt"/>
              </a:rPr>
              <a:t>It may reduce or eliminate bidder interest and the level of competition for the procurement due to the costs of competing compared to the likelihood of winning task orders. </a:t>
            </a:r>
          </a:p>
          <a:p>
            <a:pPr lvl="1">
              <a:defRPr/>
            </a:pPr>
            <a:r>
              <a:rPr lang="en-US" sz="1100" dirty="0" smtClean="0">
                <a:latin typeface="+mn-lt"/>
              </a:rPr>
              <a:t>Both of these factors may limit competition, which impacts the federal government’s pricing benefits. </a:t>
            </a:r>
          </a:p>
          <a:p>
            <a:pPr>
              <a:defRPr/>
            </a:pPr>
            <a:endParaRPr lang="en-US" sz="1000" dirty="0" smtClean="0">
              <a:latin typeface="+mn-lt"/>
            </a:endParaRPr>
          </a:p>
          <a:p>
            <a:pPr>
              <a:defRPr/>
            </a:pPr>
            <a:endParaRPr lang="en-US" sz="1000" dirty="0" smtClean="0">
              <a:latin typeface="+mn-lt"/>
            </a:endParaRPr>
          </a:p>
        </p:txBody>
      </p:sp>
      <p:sp>
        <p:nvSpPr>
          <p:cNvPr id="98308" name="Date Placeholder 3"/>
          <p:cNvSpPr>
            <a:spLocks noGrp="1"/>
          </p:cNvSpPr>
          <p:nvPr>
            <p:ph type="dt" sz="quarter" idx="1"/>
          </p:nvPr>
        </p:nvSpPr>
        <p:spPr/>
        <p:txBody>
          <a:bodyPr/>
          <a:lstStyle/>
          <a:p>
            <a:pPr defTabSz="929366">
              <a:defRPr/>
            </a:pPr>
            <a:fld id="{A39A5A1D-3690-434C-B2C9-8EBAC6B7CA57}" type="datetime1">
              <a:rPr lang="en-US" smtClean="0">
                <a:latin typeface="Arial" pitchFamily="34" charset="0"/>
              </a:rPr>
              <a:pPr defTabSz="929366">
                <a:defRPr/>
              </a:pPr>
              <a:t>4/19/2010</a:t>
            </a:fld>
            <a:endParaRPr lang="en-US" dirty="0" smtClean="0">
              <a:latin typeface="Arial" pitchFamily="34" charset="0"/>
            </a:endParaRPr>
          </a:p>
        </p:txBody>
      </p:sp>
      <p:sp>
        <p:nvSpPr>
          <p:cNvPr id="98309" name="Footer Placeholder 4"/>
          <p:cNvSpPr>
            <a:spLocks noGrp="1"/>
          </p:cNvSpPr>
          <p:nvPr>
            <p:ph type="ftr" sz="quarter" idx="4"/>
          </p:nvPr>
        </p:nvSpPr>
        <p:spPr/>
        <p:txBody>
          <a:bodyPr/>
          <a:lstStyle/>
          <a:p>
            <a:pPr defTabSz="929366">
              <a:defRPr/>
            </a:pPr>
            <a:r>
              <a:rPr lang="en-US" dirty="0" smtClean="0">
                <a:latin typeface="Arial" pitchFamily="34" charset="0"/>
              </a:rPr>
              <a:t>© 2006</a:t>
            </a:r>
          </a:p>
        </p:txBody>
      </p:sp>
      <p:sp>
        <p:nvSpPr>
          <p:cNvPr id="98310" name="Slide Number Placeholder 5"/>
          <p:cNvSpPr>
            <a:spLocks noGrp="1"/>
          </p:cNvSpPr>
          <p:nvPr>
            <p:ph type="sldNum" sz="quarter" idx="5"/>
          </p:nvPr>
        </p:nvSpPr>
        <p:spPr/>
        <p:txBody>
          <a:bodyPr/>
          <a:lstStyle/>
          <a:p>
            <a:pPr defTabSz="929366">
              <a:defRPr/>
            </a:pPr>
            <a:fld id="{F50D3597-B8B6-40E1-A220-99B6BA09C2B9}" type="slidenum">
              <a:rPr lang="en-US" smtClean="0">
                <a:latin typeface="Arial" pitchFamily="34" charset="0"/>
              </a:rPr>
              <a:pPr defTabSz="929366">
                <a:defRPr/>
              </a:pPr>
              <a:t>14</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365250" y="461963"/>
            <a:ext cx="4078288" cy="2914650"/>
          </a:xfrm>
          <a:ln/>
        </p:spPr>
      </p:sp>
      <p:sp>
        <p:nvSpPr>
          <p:cNvPr id="153603" name="Notes Placeholder 2"/>
          <p:cNvSpPr>
            <a:spLocks noGrp="1"/>
          </p:cNvSpPr>
          <p:nvPr>
            <p:ph type="body" idx="1"/>
          </p:nvPr>
        </p:nvSpPr>
        <p:spPr>
          <a:xfrm>
            <a:off x="287882" y="3567974"/>
            <a:ext cx="6100561" cy="4001554"/>
          </a:xfrm>
          <a:ln/>
        </p:spPr>
        <p:txBody>
          <a:bodyPr/>
          <a:lstStyle/>
          <a:p>
            <a:pPr>
              <a:defRPr/>
            </a:pPr>
            <a:r>
              <a:rPr lang="en-US" sz="1000" dirty="0" smtClean="0">
                <a:latin typeface="Arial" charset="0"/>
                <a:cs typeface="Arial" charset="0"/>
              </a:rPr>
              <a:t>Over half of the federal IT organizations surveyed felt that cloud computing and virtualization would have a major or significant impact on their organization.  </a:t>
            </a:r>
          </a:p>
          <a:p>
            <a:pPr>
              <a:defRPr/>
            </a:pPr>
            <a:r>
              <a:rPr lang="en-US" sz="1000" dirty="0" smtClean="0">
                <a:latin typeface="Arial" charset="0"/>
                <a:cs typeface="Arial" charset="0"/>
              </a:rPr>
              <a:t>Many organizations recognize the potential benefits of cloud computing and plan to test or pilot a cloud computing project in the near future.  Adoption will become more widespread among federal agencies overtime as benefits become realized.  </a:t>
            </a:r>
          </a:p>
          <a:p>
            <a:pPr>
              <a:defRPr/>
            </a:pPr>
            <a:r>
              <a:rPr lang="en-US" sz="1000" dirty="0" smtClean="0">
                <a:latin typeface="Arial" charset="0"/>
                <a:cs typeface="Arial" charset="0"/>
              </a:rPr>
              <a:t>Many agencies have already achieved significant savings by implementing virtualization.  Agencies stating that they believed virtualization would have a major impact on their organization in the next year, have plans for further virtualization projects.  Server virtualization is the most widespread application to date. </a:t>
            </a:r>
          </a:p>
          <a:p>
            <a:pPr>
              <a:defRPr/>
            </a:pPr>
            <a:r>
              <a:rPr lang="en-US" sz="1000" dirty="0" smtClean="0">
                <a:latin typeface="Arial" charset="0"/>
                <a:cs typeface="Arial" charset="0"/>
              </a:rPr>
              <a:t>48.6% of respondents also believed that Service Oriented Architecture would greatly impact their organization in the next year by allowing them to be more agile with application development, to improve sharing of information, and to better control their information assets.</a:t>
            </a:r>
          </a:p>
          <a:p>
            <a:pPr>
              <a:defRPr/>
            </a:pPr>
            <a:endParaRPr lang="en-US" sz="1000" dirty="0" smtClean="0"/>
          </a:p>
        </p:txBody>
      </p:sp>
      <p:sp>
        <p:nvSpPr>
          <p:cNvPr id="153604" name="Date Placeholder 3"/>
          <p:cNvSpPr>
            <a:spLocks noGrp="1"/>
          </p:cNvSpPr>
          <p:nvPr>
            <p:ph type="dt" sz="quarter" idx="1"/>
          </p:nvPr>
        </p:nvSpPr>
        <p:spPr>
          <a:noFill/>
        </p:spPr>
        <p:txBody>
          <a:bodyPr/>
          <a:lstStyle/>
          <a:p>
            <a:pPr defTabSz="929319"/>
            <a:fld id="{D1E95D92-0CF1-4EB6-8155-A5B8F2589364}" type="datetime1">
              <a:rPr lang="en-US" smtClean="0"/>
              <a:pPr defTabSz="929319"/>
              <a:t>4/19/2010</a:t>
            </a:fld>
            <a:endParaRPr lang="en-US" dirty="0" smtClean="0"/>
          </a:p>
        </p:txBody>
      </p:sp>
      <p:sp>
        <p:nvSpPr>
          <p:cNvPr id="153605" name="Footer Placeholder 4"/>
          <p:cNvSpPr>
            <a:spLocks noGrp="1"/>
          </p:cNvSpPr>
          <p:nvPr>
            <p:ph type="ftr" sz="quarter" idx="4"/>
          </p:nvPr>
        </p:nvSpPr>
        <p:spPr>
          <a:noFill/>
        </p:spPr>
        <p:txBody>
          <a:bodyPr/>
          <a:lstStyle/>
          <a:p>
            <a:pPr defTabSz="929319"/>
            <a:r>
              <a:rPr lang="en-US" dirty="0" smtClean="0"/>
              <a:t>© 2009 by INPUT. All rights reserved</a:t>
            </a:r>
          </a:p>
        </p:txBody>
      </p:sp>
      <p:sp>
        <p:nvSpPr>
          <p:cNvPr id="153606" name="Slide Number Placeholder 5"/>
          <p:cNvSpPr>
            <a:spLocks noGrp="1"/>
          </p:cNvSpPr>
          <p:nvPr>
            <p:ph type="sldNum" sz="quarter" idx="5"/>
          </p:nvPr>
        </p:nvSpPr>
        <p:spPr>
          <a:noFill/>
        </p:spPr>
        <p:txBody>
          <a:bodyPr/>
          <a:lstStyle/>
          <a:p>
            <a:pPr defTabSz="929319"/>
            <a:fld id="{28749367-86AC-4D59-9136-579325BBEAF9}" type="slidenum">
              <a:rPr lang="en-US" smtClean="0"/>
              <a:pPr defTabSz="929319"/>
              <a:t>16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365250" y="461963"/>
            <a:ext cx="4078288" cy="2914650"/>
          </a:xfrm>
          <a:ln/>
        </p:spPr>
      </p:sp>
      <p:sp>
        <p:nvSpPr>
          <p:cNvPr id="21507" name="Notes Placeholder 2"/>
          <p:cNvSpPr>
            <a:spLocks noGrp="1"/>
          </p:cNvSpPr>
          <p:nvPr>
            <p:ph type="body" idx="1"/>
          </p:nvPr>
        </p:nvSpPr>
        <p:spPr>
          <a:ln/>
        </p:spPr>
        <p:txBody>
          <a:bodyPr/>
          <a:lstStyle/>
          <a:p>
            <a:pPr>
              <a:buFontTx/>
              <a:buNone/>
              <a:defRPr/>
            </a:pPr>
            <a:r>
              <a:rPr lang="en-US" sz="1000" dirty="0" smtClean="0">
                <a:latin typeface="Arial" pitchFamily="34" charset="0"/>
                <a:cs typeface="Arial" pitchFamily="34" charset="0"/>
              </a:rPr>
              <a:t>Cloud Computing</a:t>
            </a:r>
          </a:p>
          <a:p>
            <a:pPr>
              <a:defRPr/>
            </a:pPr>
            <a:r>
              <a:rPr lang="en-US" sz="1000" dirty="0" smtClean="0">
                <a:latin typeface="Arial" charset="0"/>
                <a:cs typeface="Arial" charset="0"/>
              </a:rPr>
              <a:t>Potential cost savings was cited as the primary driver for the adoption of cloud computing by 59.5% of agency respondents.  With continued minimal increases in federal IT budgets, the allure of a technology concept that can potentially substantially lower costs is extremely attractive to IT organizations.  Pressure from the administration will also fuel adoption efforts.  Reducing staffing needs or agility ranked low as drivers for cloud computing among respondents.</a:t>
            </a:r>
          </a:p>
          <a:p>
            <a:pPr>
              <a:buFontTx/>
              <a:buNone/>
              <a:defRPr/>
            </a:pPr>
            <a:r>
              <a:rPr lang="en-US" sz="1000" dirty="0" smtClean="0">
                <a:latin typeface="Arial" pitchFamily="34" charset="0"/>
                <a:cs typeface="Arial" pitchFamily="34" charset="0"/>
              </a:rPr>
              <a:t>Virtualization</a:t>
            </a:r>
          </a:p>
          <a:p>
            <a:pPr>
              <a:defRPr/>
            </a:pPr>
            <a:r>
              <a:rPr lang="en-US" sz="1000" dirty="0" smtClean="0">
                <a:latin typeface="Arial" charset="0"/>
                <a:cs typeface="Arial" charset="0"/>
              </a:rPr>
              <a:t>There is confidence that the government is both willing and able to increase adoption of virtualization.  If industry can effectively address the security barrier, agencies will begin to increase investments in virtualization.</a:t>
            </a:r>
          </a:p>
          <a:p>
            <a:pPr>
              <a:buFontTx/>
              <a:buNone/>
              <a:defRPr/>
            </a:pPr>
            <a:r>
              <a:rPr lang="en-US" sz="1000" dirty="0" smtClean="0">
                <a:latin typeface="Arial" pitchFamily="34" charset="0"/>
                <a:cs typeface="Arial" pitchFamily="34" charset="0"/>
              </a:rPr>
              <a:t>SOA</a:t>
            </a:r>
          </a:p>
          <a:p>
            <a:pPr>
              <a:defRPr/>
            </a:pPr>
            <a:r>
              <a:rPr lang="en-US" sz="1000" dirty="0" smtClean="0">
                <a:latin typeface="Arial" charset="0"/>
                <a:cs typeface="Arial" charset="0"/>
              </a:rPr>
              <a:t>Saving money is critical for agencies in the current fiscal environment, so the impact on budgets is top-of-mind.</a:t>
            </a:r>
          </a:p>
          <a:p>
            <a:pPr>
              <a:defRPr/>
            </a:pPr>
            <a:r>
              <a:rPr lang="en-US" sz="1000" dirty="0" smtClean="0">
                <a:latin typeface="Arial" charset="0"/>
                <a:cs typeface="Arial" charset="0"/>
              </a:rPr>
              <a:t>Industry respondents focused more on agility, which is a benefit of SOA but not the primary selling point at this stage of adoption.  If vendors can tie agility to an agency’s specific environment and illustrate how SOA can directly impact their specific environment, they will see more interest.</a:t>
            </a:r>
          </a:p>
          <a:p>
            <a:pPr marL="342880" lvl="1" indent="-342880">
              <a:buNone/>
              <a:defRPr/>
            </a:pPr>
            <a:r>
              <a:rPr lang="en-US" sz="1000" dirty="0" smtClean="0">
                <a:latin typeface="Arial" pitchFamily="34" charset="0"/>
                <a:cs typeface="Arial" pitchFamily="34" charset="0"/>
              </a:rPr>
              <a:t>OSS</a:t>
            </a:r>
          </a:p>
          <a:p>
            <a:pPr>
              <a:defRPr/>
            </a:pPr>
            <a:r>
              <a:rPr lang="en-US" sz="1000" dirty="0" smtClean="0">
                <a:ln w="1905"/>
                <a:effectLst>
                  <a:innerShdw blurRad="69850" dist="43180" dir="5400000">
                    <a:srgbClr val="000000">
                      <a:alpha val="65000"/>
                    </a:srgbClr>
                  </a:innerShdw>
                </a:effectLst>
                <a:latin typeface="Arial" pitchFamily="34" charset="0"/>
                <a:cs typeface="Arial" pitchFamily="34" charset="0"/>
              </a:rPr>
              <a:t>Cost savings comes in the form of lower licensing fees and the ability to re-use and modify code.   Because of the lower upfront costs of OSS, agencies are able to use O&amp;M budgets to fund OSS acquisitions rather than capital budgets.</a:t>
            </a:r>
            <a:endParaRPr lang="en-US" sz="1000" dirty="0" smtClean="0">
              <a:latin typeface="Arial" pitchFamily="34" charset="0"/>
              <a:cs typeface="Arial" pitchFamily="34" charset="0"/>
            </a:endParaRPr>
          </a:p>
          <a:p>
            <a:pPr marL="120643" lvl="1" indent="-120643">
              <a:buNone/>
              <a:defRPr/>
            </a:pPr>
            <a:r>
              <a:rPr lang="en-US" sz="1000" dirty="0" smtClean="0">
                <a:latin typeface="Arial" pitchFamily="34" charset="0"/>
                <a:cs typeface="Arial" pitchFamily="34" charset="0"/>
              </a:rPr>
              <a:t>Geospatial Technology</a:t>
            </a:r>
          </a:p>
          <a:p>
            <a:pPr>
              <a:defRPr/>
            </a:pPr>
            <a:r>
              <a:rPr lang="en-US" sz="1000" dirty="0" smtClean="0">
                <a:latin typeface="Arial" charset="0"/>
                <a:cs typeface="Arial" charset="0"/>
              </a:rPr>
              <a:t>41% of respondents cited cost savings as the primary driver for future investment or enhancement to </a:t>
            </a:r>
            <a:r>
              <a:rPr lang="en-US" sz="1000" dirty="0" smtClean="0">
                <a:latin typeface="Arial" pitchFamily="34" charset="0"/>
                <a:cs typeface="Arial" pitchFamily="34" charset="0"/>
              </a:rPr>
              <a:t>geospatial</a:t>
            </a:r>
            <a:r>
              <a:rPr lang="en-US" sz="1000" dirty="0" smtClean="0">
                <a:latin typeface="Arial" charset="0"/>
                <a:cs typeface="Arial" charset="0"/>
              </a:rPr>
              <a:t> systems in their organization.  Even though upfront investment in </a:t>
            </a:r>
            <a:r>
              <a:rPr lang="en-US" sz="1000" dirty="0" smtClean="0">
                <a:latin typeface="Arial" pitchFamily="34" charset="0"/>
                <a:cs typeface="Arial" pitchFamily="34" charset="0"/>
              </a:rPr>
              <a:t>geospatial</a:t>
            </a:r>
            <a:r>
              <a:rPr lang="en-US" sz="1000" dirty="0" smtClean="0">
                <a:latin typeface="Arial" charset="0"/>
                <a:cs typeface="Arial" charset="0"/>
              </a:rPr>
              <a:t> systems can be costly, agencies realize that they can gain cost savings on the back-end by being able to make better business and mission decisions due to the ability to view information and data in a spatial format.</a:t>
            </a:r>
          </a:p>
          <a:p>
            <a:pPr>
              <a:defRPr/>
            </a:pPr>
            <a:r>
              <a:rPr lang="en-US" sz="1000" dirty="0" smtClean="0">
                <a:latin typeface="Arial" charset="0"/>
                <a:cs typeface="Arial" charset="0"/>
              </a:rPr>
              <a:t>However, industry respondents believe that agility would be the primary driver for future federal spending on </a:t>
            </a:r>
            <a:r>
              <a:rPr lang="en-US" sz="1000" dirty="0" smtClean="0">
                <a:latin typeface="Arial" pitchFamily="34" charset="0"/>
                <a:cs typeface="Arial" pitchFamily="34" charset="0"/>
              </a:rPr>
              <a:t>geospatial</a:t>
            </a:r>
            <a:r>
              <a:rPr lang="en-US" sz="1000" dirty="0" smtClean="0">
                <a:latin typeface="Arial" charset="0"/>
                <a:cs typeface="Arial" charset="0"/>
              </a:rPr>
              <a:t> systems.  Vendors should not only promote agility when marketing </a:t>
            </a:r>
            <a:r>
              <a:rPr lang="en-US" sz="1000" dirty="0" smtClean="0">
                <a:latin typeface="Arial" pitchFamily="34" charset="0"/>
                <a:cs typeface="Arial" pitchFamily="34" charset="0"/>
              </a:rPr>
              <a:t>geospatial</a:t>
            </a:r>
            <a:r>
              <a:rPr lang="en-US" sz="1000" dirty="0" smtClean="0">
                <a:latin typeface="Arial" charset="0"/>
                <a:cs typeface="Arial" charset="0"/>
              </a:rPr>
              <a:t> systems to the government, but they should also capitalize on the perceived cost savings that can be achieved by implementing or upgrading a system.  </a:t>
            </a:r>
          </a:p>
        </p:txBody>
      </p:sp>
      <p:sp>
        <p:nvSpPr>
          <p:cNvPr id="157700" name="Date Placeholder 3"/>
          <p:cNvSpPr>
            <a:spLocks noGrp="1"/>
          </p:cNvSpPr>
          <p:nvPr>
            <p:ph type="dt" sz="quarter" idx="1"/>
          </p:nvPr>
        </p:nvSpPr>
        <p:spPr>
          <a:noFill/>
        </p:spPr>
        <p:txBody>
          <a:bodyPr/>
          <a:lstStyle/>
          <a:p>
            <a:pPr defTabSz="929319"/>
            <a:fld id="{6890226B-4F68-4885-8E8B-D7CDD44D1911}" type="datetime1">
              <a:rPr lang="en-US" smtClean="0"/>
              <a:pPr defTabSz="929319"/>
              <a:t>4/19/2010</a:t>
            </a:fld>
            <a:endParaRPr lang="en-US" dirty="0" smtClean="0"/>
          </a:p>
        </p:txBody>
      </p:sp>
      <p:sp>
        <p:nvSpPr>
          <p:cNvPr id="157701" name="Footer Placeholder 4"/>
          <p:cNvSpPr>
            <a:spLocks noGrp="1"/>
          </p:cNvSpPr>
          <p:nvPr>
            <p:ph type="ftr" sz="quarter" idx="4"/>
          </p:nvPr>
        </p:nvSpPr>
        <p:spPr>
          <a:noFill/>
        </p:spPr>
        <p:txBody>
          <a:bodyPr/>
          <a:lstStyle/>
          <a:p>
            <a:pPr defTabSz="929319"/>
            <a:r>
              <a:rPr lang="en-US" dirty="0" smtClean="0"/>
              <a:t>© 2009 by INPUT. All rights reserved</a:t>
            </a:r>
          </a:p>
        </p:txBody>
      </p:sp>
      <p:sp>
        <p:nvSpPr>
          <p:cNvPr id="157702" name="Slide Number Placeholder 5"/>
          <p:cNvSpPr>
            <a:spLocks noGrp="1"/>
          </p:cNvSpPr>
          <p:nvPr>
            <p:ph type="sldNum" sz="quarter" idx="5"/>
          </p:nvPr>
        </p:nvSpPr>
        <p:spPr>
          <a:noFill/>
        </p:spPr>
        <p:txBody>
          <a:bodyPr/>
          <a:lstStyle/>
          <a:p>
            <a:pPr defTabSz="929319"/>
            <a:fld id="{4574FD86-3E5E-49AA-A056-156CBBB8104B}" type="slidenum">
              <a:rPr lang="en-US" smtClean="0"/>
              <a:pPr defTabSz="929319"/>
              <a:t>17</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xfrm>
            <a:off x="1687513" y="461963"/>
            <a:ext cx="3756025" cy="2682875"/>
          </a:xfrm>
          <a:ln/>
        </p:spPr>
      </p:sp>
      <p:sp>
        <p:nvSpPr>
          <p:cNvPr id="21507" name="Notes Placeholder 2"/>
          <p:cNvSpPr>
            <a:spLocks noGrp="1"/>
          </p:cNvSpPr>
          <p:nvPr>
            <p:ph type="body" idx="1"/>
          </p:nvPr>
        </p:nvSpPr>
        <p:spPr>
          <a:xfrm>
            <a:off x="287882" y="3156466"/>
            <a:ext cx="6100561" cy="3999978"/>
          </a:xfrm>
          <a:ln/>
        </p:spPr>
        <p:txBody>
          <a:bodyPr/>
          <a:lstStyle/>
          <a:p>
            <a:pPr>
              <a:buFontTx/>
              <a:buNone/>
              <a:defRPr/>
            </a:pPr>
            <a:r>
              <a:rPr lang="en-US" sz="1000" dirty="0" smtClean="0">
                <a:latin typeface="Arial" pitchFamily="34" charset="0"/>
                <a:cs typeface="Arial" pitchFamily="34" charset="0"/>
              </a:rPr>
              <a:t>Cloud Computing</a:t>
            </a:r>
          </a:p>
          <a:p>
            <a:pPr>
              <a:defRPr/>
            </a:pPr>
            <a:r>
              <a:rPr lang="en-US" sz="1000" dirty="0" smtClean="0">
                <a:latin typeface="Arial" charset="0"/>
                <a:cs typeface="Arial" charset="0"/>
              </a:rPr>
              <a:t>According to 69.4% of respondents, security is by far the biggest obstacle for cloud computing adoption.  Agencies are concerned about the security of their infrastructure, data, and applications.  Over time, the security and privacy issues surrounding cloud will be resolved.  In the meantime, they will continue to be an obstacle for global adoption of cloud computing in the federal government.</a:t>
            </a:r>
          </a:p>
          <a:p>
            <a:pPr>
              <a:buFontTx/>
              <a:buNone/>
              <a:defRPr/>
            </a:pPr>
            <a:r>
              <a:rPr lang="en-US" sz="1000" dirty="0" smtClean="0">
                <a:latin typeface="Arial" pitchFamily="34" charset="0"/>
                <a:cs typeface="Arial" pitchFamily="34" charset="0"/>
              </a:rPr>
              <a:t>Virtualization</a:t>
            </a:r>
          </a:p>
          <a:p>
            <a:pPr>
              <a:defRPr/>
            </a:pPr>
            <a:r>
              <a:rPr lang="en-US" sz="1000" dirty="0" smtClean="0">
                <a:latin typeface="Arial" charset="0"/>
                <a:cs typeface="Arial" charset="0"/>
              </a:rPr>
              <a:t>Security concerns are a major impediment for government IT decision-makers.  Stricter security guidance is pending, so there is sensitivity to any issues that may introduce additional vulnerabilities. Vendors must address this concern head-on to gain the attention of decision-makers.</a:t>
            </a:r>
          </a:p>
          <a:p>
            <a:pPr>
              <a:defRPr/>
            </a:pPr>
            <a:r>
              <a:rPr lang="en-US" sz="1000" dirty="0" smtClean="0">
                <a:latin typeface="Arial" charset="0"/>
                <a:cs typeface="Arial" charset="0"/>
              </a:rPr>
              <a:t>For IT managers that have adopted virtualization on a small scale, cost is an obstacle to larger scale adoption because of the high front-end funding that needs to occur in order to capture the biggest (though long-term) benefits.</a:t>
            </a:r>
          </a:p>
          <a:p>
            <a:pPr>
              <a:defRPr/>
            </a:pPr>
            <a:r>
              <a:rPr lang="en-US" sz="1000" dirty="0" smtClean="0">
                <a:latin typeface="Arial" charset="0"/>
                <a:cs typeface="Arial" charset="0"/>
              </a:rPr>
              <a:t>Industry respondents have faced issues with organizational culture as federal employees resist changes to current systems and processes.</a:t>
            </a:r>
          </a:p>
          <a:p>
            <a:pPr>
              <a:buFontTx/>
              <a:buNone/>
              <a:defRPr/>
            </a:pPr>
            <a:r>
              <a:rPr lang="en-US" sz="1000" dirty="0" smtClean="0">
                <a:latin typeface="Arial" pitchFamily="34" charset="0"/>
                <a:cs typeface="Arial" pitchFamily="34" charset="0"/>
              </a:rPr>
              <a:t>SOA</a:t>
            </a:r>
          </a:p>
          <a:p>
            <a:pPr>
              <a:defRPr/>
            </a:pPr>
            <a:r>
              <a:rPr lang="en-US" sz="1000" dirty="0" smtClean="0">
                <a:latin typeface="Arial" charset="0"/>
                <a:cs typeface="Arial" charset="0"/>
              </a:rPr>
              <a:t>Federal agencies are daunted by the idea of securing a SOA-based environment. The information sharing capability of SOA essentially opens gateways that can present security challenges. </a:t>
            </a:r>
          </a:p>
          <a:p>
            <a:pPr>
              <a:defRPr/>
            </a:pPr>
            <a:r>
              <a:rPr lang="en-US" sz="1000" dirty="0" smtClean="0">
                <a:latin typeface="Arial" charset="0"/>
                <a:cs typeface="Arial" charset="0"/>
              </a:rPr>
              <a:t>While SOA deployed for infrastructure could present security challenges, it’s also possible to establish SOA as an </a:t>
            </a:r>
            <a:r>
              <a:rPr lang="en-US" sz="1000" i="1" dirty="0" smtClean="0">
                <a:latin typeface="Arial" charset="0"/>
                <a:cs typeface="Arial" charset="0"/>
              </a:rPr>
              <a:t>enabler </a:t>
            </a:r>
            <a:r>
              <a:rPr lang="en-US" sz="1000" dirty="0" smtClean="0">
                <a:latin typeface="Arial" charset="0"/>
                <a:cs typeface="Arial" charset="0"/>
              </a:rPr>
              <a:t>of security by making security easier to deploy and isolating re-usable components.</a:t>
            </a:r>
          </a:p>
          <a:p>
            <a:pPr marL="342880" lvl="1" indent="-342880">
              <a:buNone/>
              <a:defRPr/>
            </a:pPr>
            <a:r>
              <a:rPr lang="en-US" sz="1000" dirty="0" smtClean="0">
                <a:latin typeface="Arial" pitchFamily="34" charset="0"/>
                <a:cs typeface="Arial" pitchFamily="34" charset="0"/>
              </a:rPr>
              <a:t>OSS</a:t>
            </a:r>
          </a:p>
          <a:p>
            <a:pPr>
              <a:defRPr/>
            </a:pPr>
            <a:r>
              <a:rPr lang="en-US" sz="1000" dirty="0" smtClean="0">
                <a:latin typeface="Arial" charset="0"/>
                <a:cs typeface="Arial" charset="0"/>
              </a:rPr>
              <a:t>Over half of the federal respondents listed security concerns as the primary obstacle for further OSS adoption in their organization.  Federal IT organizations are concerned about code purity and access to OSS code.</a:t>
            </a:r>
          </a:p>
          <a:p>
            <a:pPr>
              <a:defRPr/>
            </a:pPr>
            <a:r>
              <a:rPr lang="en-US" sz="1000" dirty="0" smtClean="0">
                <a:latin typeface="Arial" charset="0"/>
                <a:cs typeface="Arial" charset="0"/>
              </a:rPr>
              <a:t>However, industry respondents believed reliability to be the biggest obstacle for federal adoption of OSS.  </a:t>
            </a:r>
          </a:p>
          <a:p>
            <a:pPr marL="120643" lvl="1" indent="-120643">
              <a:buNone/>
              <a:defRPr/>
            </a:pPr>
            <a:r>
              <a:rPr lang="en-US" sz="1000" dirty="0" smtClean="0">
                <a:latin typeface="Arial" pitchFamily="34" charset="0"/>
                <a:cs typeface="Arial" pitchFamily="34" charset="0"/>
              </a:rPr>
              <a:t>Geospatial Technology</a:t>
            </a:r>
          </a:p>
          <a:p>
            <a:pPr>
              <a:defRPr/>
            </a:pPr>
            <a:r>
              <a:rPr lang="en-US" sz="1000" dirty="0" smtClean="0">
                <a:latin typeface="Arial" charset="0"/>
                <a:cs typeface="Arial" charset="0"/>
              </a:rPr>
              <a:t>Nearly half of the federal respondents believed that security was the biggest obstacle for implementing </a:t>
            </a:r>
            <a:r>
              <a:rPr lang="en-US" sz="1000" dirty="0" smtClean="0">
                <a:latin typeface="Arial" pitchFamily="34" charset="0"/>
                <a:cs typeface="Arial" pitchFamily="34" charset="0"/>
              </a:rPr>
              <a:t>geospatial</a:t>
            </a:r>
            <a:r>
              <a:rPr lang="en-US" sz="1000" dirty="0" smtClean="0">
                <a:latin typeface="Arial" charset="0"/>
                <a:cs typeface="Arial" charset="0"/>
              </a:rPr>
              <a:t> systems, as opposed to industry’s perception of awareness and standards as being the biggest obstacles to further adoption.  </a:t>
            </a:r>
          </a:p>
          <a:p>
            <a:pPr>
              <a:defRPr/>
            </a:pPr>
            <a:r>
              <a:rPr lang="en-US" sz="1000" dirty="0" smtClean="0">
                <a:latin typeface="Arial" charset="0"/>
                <a:cs typeface="Arial" charset="0"/>
              </a:rPr>
              <a:t>The federal opinion that lack of standards is a barrier to implementation, as was evidenced in the last administration’s Geospatial Line of Business, has changed.  Only 3% of the respondents cited lack of standards and policies as a barrier to implementation.  </a:t>
            </a:r>
          </a:p>
          <a:p>
            <a:pPr>
              <a:defRPr/>
            </a:pPr>
            <a:r>
              <a:rPr lang="en-US" sz="1000" dirty="0" smtClean="0">
                <a:latin typeface="Arial" charset="0"/>
                <a:cs typeface="Arial" charset="0"/>
              </a:rPr>
              <a:t>Vendors should look to address agencies’ security concerns when marketing GIS solutions to potential federal customers.</a:t>
            </a:r>
          </a:p>
        </p:txBody>
      </p:sp>
      <p:sp>
        <p:nvSpPr>
          <p:cNvPr id="158724" name="Date Placeholder 3"/>
          <p:cNvSpPr>
            <a:spLocks noGrp="1"/>
          </p:cNvSpPr>
          <p:nvPr>
            <p:ph type="dt" sz="quarter" idx="1"/>
          </p:nvPr>
        </p:nvSpPr>
        <p:spPr>
          <a:noFill/>
        </p:spPr>
        <p:txBody>
          <a:bodyPr/>
          <a:lstStyle/>
          <a:p>
            <a:pPr defTabSz="929319"/>
            <a:fld id="{21E0CA01-510C-43A3-A990-64A969E97156}" type="datetime1">
              <a:rPr lang="en-US" smtClean="0"/>
              <a:pPr defTabSz="929319"/>
              <a:t>4/19/2010</a:t>
            </a:fld>
            <a:endParaRPr lang="en-US" dirty="0" smtClean="0"/>
          </a:p>
        </p:txBody>
      </p:sp>
      <p:sp>
        <p:nvSpPr>
          <p:cNvPr id="158725" name="Footer Placeholder 4"/>
          <p:cNvSpPr>
            <a:spLocks noGrp="1"/>
          </p:cNvSpPr>
          <p:nvPr>
            <p:ph type="ftr" sz="quarter" idx="4"/>
          </p:nvPr>
        </p:nvSpPr>
        <p:spPr>
          <a:noFill/>
        </p:spPr>
        <p:txBody>
          <a:bodyPr/>
          <a:lstStyle/>
          <a:p>
            <a:pPr defTabSz="929319"/>
            <a:r>
              <a:rPr lang="en-US" dirty="0" smtClean="0"/>
              <a:t>© 2009 by INPUT. All rights reserved</a:t>
            </a:r>
          </a:p>
        </p:txBody>
      </p:sp>
      <p:sp>
        <p:nvSpPr>
          <p:cNvPr id="158726" name="Slide Number Placeholder 5"/>
          <p:cNvSpPr>
            <a:spLocks noGrp="1"/>
          </p:cNvSpPr>
          <p:nvPr>
            <p:ph type="sldNum" sz="quarter" idx="5"/>
          </p:nvPr>
        </p:nvSpPr>
        <p:spPr>
          <a:noFill/>
        </p:spPr>
        <p:txBody>
          <a:bodyPr/>
          <a:lstStyle/>
          <a:p>
            <a:pPr defTabSz="929319"/>
            <a:fld id="{CA846EBE-DA2D-4DDF-AE87-6DBFED387B3B}" type="slidenum">
              <a:rPr lang="en-US" smtClean="0"/>
              <a:pPr defTabSz="929319"/>
              <a:t>18</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marL="231137" indent="-231137"/>
            <a:r>
              <a:rPr lang="en-US" sz="1000" b="1" dirty="0" smtClean="0">
                <a:latin typeface="Arial" charset="0"/>
                <a:cs typeface="Arial" charset="0"/>
              </a:rPr>
              <a:t>IT Services </a:t>
            </a:r>
            <a:r>
              <a:rPr lang="en-US" sz="1000" dirty="0" smtClean="0">
                <a:latin typeface="Arial" charset="0"/>
                <a:cs typeface="Arial" charset="0"/>
              </a:rPr>
              <a:t>(Prof </a:t>
            </a:r>
            <a:r>
              <a:rPr lang="en-US" sz="1000" dirty="0" err="1" smtClean="0">
                <a:latin typeface="Arial" charset="0"/>
                <a:cs typeface="Arial" charset="0"/>
              </a:rPr>
              <a:t>Svcs</a:t>
            </a:r>
            <a:r>
              <a:rPr lang="en-US" sz="1000" dirty="0" smtClean="0">
                <a:latin typeface="Arial" charset="0"/>
                <a:cs typeface="Arial" charset="0"/>
              </a:rPr>
              <a:t>, SI, and Outsourcing) segments continue to be the strongest market segments, followed by Software.  Drivers for IT services include Data Center consolidation and optimization, cloud computing, SOA, and healthcare reform, in addition to the ongoing human capital challenges the fed faces to meet the ever-increasing scope of government and the redefinition of areas that are considered “inherently governmental.”</a:t>
            </a:r>
          </a:p>
          <a:p>
            <a:pPr marL="231137" indent="-231137"/>
            <a:r>
              <a:rPr lang="en-US" sz="1000" b="1" dirty="0" smtClean="0">
                <a:latin typeface="Arial" charset="0"/>
                <a:cs typeface="Arial" charset="0"/>
              </a:rPr>
              <a:t>Software</a:t>
            </a:r>
            <a:r>
              <a:rPr lang="en-US" sz="1000" dirty="0" smtClean="0">
                <a:latin typeface="Arial" charset="0"/>
                <a:cs typeface="Arial" charset="0"/>
              </a:rPr>
              <a:t> is buoyed by data center consolidation and virtualization efforts as well as some cloud and </a:t>
            </a:r>
            <a:r>
              <a:rPr lang="en-US" sz="1000" dirty="0" err="1" smtClean="0">
                <a:latin typeface="Arial" charset="0"/>
                <a:cs typeface="Arial" charset="0"/>
              </a:rPr>
              <a:t>SaaS</a:t>
            </a:r>
            <a:r>
              <a:rPr lang="en-US" sz="1000" dirty="0" smtClean="0">
                <a:latin typeface="Arial" charset="0"/>
                <a:cs typeface="Arial" charset="0"/>
              </a:rPr>
              <a:t>.</a:t>
            </a:r>
          </a:p>
          <a:p>
            <a:pPr marL="231137" indent="-231137"/>
            <a:r>
              <a:rPr lang="en-US" sz="1000" b="1" dirty="0" err="1" smtClean="0">
                <a:latin typeface="Arial" charset="0"/>
                <a:cs typeface="Arial" charset="0"/>
              </a:rPr>
              <a:t>Comm</a:t>
            </a:r>
            <a:r>
              <a:rPr lang="en-US" sz="1000" b="1" dirty="0" smtClean="0">
                <a:latin typeface="Arial" charset="0"/>
                <a:cs typeface="Arial" charset="0"/>
              </a:rPr>
              <a:t> &amp; Network Services </a:t>
            </a:r>
            <a:r>
              <a:rPr lang="en-US" sz="1000" dirty="0" smtClean="0">
                <a:latin typeface="Arial" charset="0"/>
                <a:cs typeface="Arial" charset="0"/>
              </a:rPr>
              <a:t>will see some softening as cost savings and economies are achieved through </a:t>
            </a:r>
            <a:r>
              <a:rPr lang="en-US" sz="1000" dirty="0" err="1" smtClean="0">
                <a:latin typeface="Arial" charset="0"/>
                <a:cs typeface="Arial" charset="0"/>
              </a:rPr>
              <a:t>Networx</a:t>
            </a:r>
            <a:r>
              <a:rPr lang="en-US" sz="1000" dirty="0" smtClean="0">
                <a:latin typeface="Arial" charset="0"/>
                <a:cs typeface="Arial" charset="0"/>
              </a:rPr>
              <a:t>. The need for wireless, workforce mobility and </a:t>
            </a:r>
            <a:r>
              <a:rPr lang="en-US" sz="1000" dirty="0" err="1" smtClean="0">
                <a:latin typeface="Arial" charset="0"/>
                <a:cs typeface="Arial" charset="0"/>
              </a:rPr>
              <a:t>telework</a:t>
            </a:r>
            <a:r>
              <a:rPr lang="en-US" sz="1000" dirty="0" smtClean="0">
                <a:latin typeface="Arial" charset="0"/>
                <a:cs typeface="Arial" charset="0"/>
              </a:rPr>
              <a:t>/COOP provides a foundation for the current growth rates.</a:t>
            </a:r>
          </a:p>
          <a:p>
            <a:pPr marL="231137" indent="-231137"/>
            <a:r>
              <a:rPr lang="en-US" sz="1000" b="1" dirty="0" smtClean="0">
                <a:latin typeface="Arial" charset="0"/>
                <a:cs typeface="Arial" charset="0"/>
              </a:rPr>
              <a:t>Computer Equipment </a:t>
            </a:r>
            <a:r>
              <a:rPr lang="en-US" sz="1000" dirty="0" smtClean="0">
                <a:latin typeface="Arial" charset="0"/>
                <a:cs typeface="Arial" charset="0"/>
              </a:rPr>
              <a:t>segment continues to show the lowest growth opportunities due to consolidation and virtualization efforts and continued price competition.</a:t>
            </a:r>
          </a:p>
        </p:txBody>
      </p:sp>
      <p:sp>
        <p:nvSpPr>
          <p:cNvPr id="131076" name="Date Placeholder 3"/>
          <p:cNvSpPr>
            <a:spLocks noGrp="1"/>
          </p:cNvSpPr>
          <p:nvPr>
            <p:ph type="dt" sz="quarter" idx="1"/>
          </p:nvPr>
        </p:nvSpPr>
        <p:spPr/>
        <p:txBody>
          <a:bodyPr/>
          <a:lstStyle/>
          <a:p>
            <a:pPr defTabSz="929366">
              <a:defRPr/>
            </a:pPr>
            <a:fld id="{925AC919-88B9-49ED-BB09-D071E49D3EFB}" type="datetime1">
              <a:rPr lang="en-US" smtClean="0"/>
              <a:pPr defTabSz="929366">
                <a:defRPr/>
              </a:pPr>
              <a:t>4/19/2010</a:t>
            </a:fld>
            <a:endParaRPr lang="en-US" dirty="0" smtClean="0"/>
          </a:p>
        </p:txBody>
      </p:sp>
      <p:sp>
        <p:nvSpPr>
          <p:cNvPr id="131077" name="Footer Placeholder 4"/>
          <p:cNvSpPr>
            <a:spLocks noGrp="1"/>
          </p:cNvSpPr>
          <p:nvPr>
            <p:ph type="ftr" sz="quarter" idx="4"/>
          </p:nvPr>
        </p:nvSpPr>
        <p:spPr/>
        <p:txBody>
          <a:bodyPr/>
          <a:lstStyle/>
          <a:p>
            <a:pPr defTabSz="929366">
              <a:defRPr/>
            </a:pPr>
            <a:r>
              <a:rPr lang="en-US" dirty="0" smtClean="0"/>
              <a:t>© 2009</a:t>
            </a:r>
          </a:p>
        </p:txBody>
      </p:sp>
      <p:sp>
        <p:nvSpPr>
          <p:cNvPr id="131078" name="Slide Number Placeholder 5"/>
          <p:cNvSpPr>
            <a:spLocks noGrp="1"/>
          </p:cNvSpPr>
          <p:nvPr>
            <p:ph type="sldNum" sz="quarter" idx="5"/>
          </p:nvPr>
        </p:nvSpPr>
        <p:spPr/>
        <p:txBody>
          <a:bodyPr/>
          <a:lstStyle/>
          <a:p>
            <a:pPr defTabSz="929366">
              <a:defRPr/>
            </a:pPr>
            <a:fld id="{1D1B78A4-C65C-4488-943C-A8BA5FA5F2FE}" type="slidenum">
              <a:rPr lang="en-US" smtClean="0"/>
              <a:pPr defTabSz="929366">
                <a:defRPr/>
              </a:pPr>
              <a:t>19</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1365250" y="461963"/>
            <a:ext cx="4078288" cy="2914650"/>
          </a:xfrm>
          <a:ln/>
        </p:spPr>
      </p:sp>
      <p:sp>
        <p:nvSpPr>
          <p:cNvPr id="161795" name="Notes Placeholder 2"/>
          <p:cNvSpPr>
            <a:spLocks noGrp="1"/>
          </p:cNvSpPr>
          <p:nvPr>
            <p:ph type="body" idx="1"/>
          </p:nvPr>
        </p:nvSpPr>
        <p:spPr>
          <a:noFill/>
          <a:ln/>
        </p:spPr>
        <p:txBody>
          <a:bodyPr/>
          <a:lstStyle/>
          <a:p>
            <a:pPr>
              <a:buFontTx/>
              <a:buNone/>
            </a:pPr>
            <a:r>
              <a:rPr lang="en-US" sz="1000" dirty="0" smtClean="0">
                <a:latin typeface="Arial" charset="0"/>
                <a:cs typeface="Arial" charset="0"/>
              </a:rPr>
              <a:t>Cloud Computing</a:t>
            </a:r>
          </a:p>
          <a:p>
            <a:pPr eaLnBrk="1" hangingPunct="1"/>
            <a:r>
              <a:rPr lang="en-US" sz="1000" dirty="0" smtClean="0">
                <a:latin typeface="Arial" charset="0"/>
                <a:cs typeface="Arial" charset="0"/>
              </a:rPr>
              <a:t>The total federal cloud computing market is expected to grow from $370m in 2009 to $1.2b in 2014 at a compound annual growth rate of 27%.  The largest growth will be in </a:t>
            </a:r>
            <a:r>
              <a:rPr lang="en-US" sz="1000" dirty="0" err="1" smtClean="0">
                <a:latin typeface="Arial" charset="0"/>
                <a:cs typeface="Arial" charset="0"/>
              </a:rPr>
              <a:t>IaaS</a:t>
            </a:r>
            <a:r>
              <a:rPr lang="en-US" sz="1000" dirty="0" smtClean="0">
                <a:latin typeface="Arial" charset="0"/>
                <a:cs typeface="Arial" charset="0"/>
              </a:rPr>
              <a:t> (CAGR 30%) and Applications (</a:t>
            </a:r>
            <a:r>
              <a:rPr lang="en-US" sz="1000" dirty="0" err="1" smtClean="0">
                <a:latin typeface="Arial" charset="0"/>
                <a:cs typeface="Arial" charset="0"/>
              </a:rPr>
              <a:t>SaaS</a:t>
            </a:r>
            <a:r>
              <a:rPr lang="en-US" sz="1000" dirty="0" smtClean="0">
                <a:latin typeface="Arial" charset="0"/>
                <a:cs typeface="Arial" charset="0"/>
              </a:rPr>
              <a:t>) (28%).  </a:t>
            </a:r>
          </a:p>
          <a:p>
            <a:pPr>
              <a:buFontTx/>
              <a:buNone/>
            </a:pPr>
            <a:r>
              <a:rPr lang="en-US" sz="1000" dirty="0" smtClean="0">
                <a:latin typeface="Arial" charset="0"/>
                <a:cs typeface="Arial" charset="0"/>
              </a:rPr>
              <a:t>Virtualization</a:t>
            </a:r>
          </a:p>
          <a:p>
            <a:pPr marL="341801" lvl="1" indent="-341801">
              <a:buFontTx/>
              <a:buChar char="•"/>
            </a:pPr>
            <a:r>
              <a:rPr lang="en-US" sz="1000" dirty="0" smtClean="0">
                <a:latin typeface="Arial" charset="0"/>
                <a:cs typeface="Arial" charset="0"/>
              </a:rPr>
              <a:t>The virtualization market is poised to grow from approximately $800M in FY09 to $1.4B in FY14.  Server virtualization represents the largest segment.</a:t>
            </a:r>
          </a:p>
          <a:p>
            <a:pPr marL="341801" lvl="1" indent="-341801">
              <a:buFontTx/>
              <a:buChar char="•"/>
            </a:pPr>
            <a:r>
              <a:rPr lang="en-US" sz="1000" dirty="0" smtClean="0">
                <a:latin typeface="Arial" charset="0"/>
                <a:cs typeface="Arial" charset="0"/>
              </a:rPr>
              <a:t>The total market Compound annual Growth Rate (CAGR) is significant, especially compared to the total market CAGR of 3.5%.</a:t>
            </a:r>
          </a:p>
          <a:p>
            <a:pPr marL="341801" lvl="1" indent="-341801">
              <a:buFontTx/>
              <a:buChar char="•"/>
            </a:pPr>
            <a:r>
              <a:rPr lang="en-US" sz="1000" dirty="0" smtClean="0">
                <a:latin typeface="Arial" charset="0"/>
                <a:cs typeface="Arial" charset="0"/>
              </a:rPr>
              <a:t>Storage virtualization will see a slight increase as well, as transparency requirements increase the volume of data the needs to be stored, managed and accessed.</a:t>
            </a:r>
          </a:p>
          <a:p>
            <a:pPr>
              <a:buFontTx/>
              <a:buNone/>
            </a:pPr>
            <a:r>
              <a:rPr lang="en-US" sz="1000" dirty="0" smtClean="0">
                <a:latin typeface="Arial" charset="0"/>
                <a:cs typeface="Arial" charset="0"/>
              </a:rPr>
              <a:t>SOA</a:t>
            </a:r>
          </a:p>
          <a:p>
            <a:r>
              <a:rPr lang="en-US" sz="1000" dirty="0" smtClean="0">
                <a:latin typeface="Arial" charset="0"/>
                <a:cs typeface="Arial" charset="0"/>
              </a:rPr>
              <a:t>The push for information sharing, transparency, and cloud computing will drive growth in the SOA market.</a:t>
            </a:r>
          </a:p>
          <a:p>
            <a:r>
              <a:rPr lang="en-US" sz="1000" dirty="0" smtClean="0">
                <a:latin typeface="Arial" charset="0"/>
                <a:cs typeface="Arial" charset="0"/>
              </a:rPr>
              <a:t>While the dollar amounts may only reflect a fraction of total IT spending, the growth rate is nearly 5 times that of the total market.  </a:t>
            </a:r>
          </a:p>
          <a:p>
            <a:r>
              <a:rPr lang="en-US" sz="1000" dirty="0" smtClean="0">
                <a:latin typeface="Arial" charset="0"/>
                <a:cs typeface="Arial" charset="0"/>
              </a:rPr>
              <a:t>This growth will largely depend on the administration’s progress with cloud computing and other infrastructure and process initiatives.</a:t>
            </a:r>
          </a:p>
          <a:p>
            <a:pPr marL="341801" lvl="1" indent="-341801">
              <a:buNone/>
            </a:pPr>
            <a:r>
              <a:rPr lang="en-US" sz="1000" dirty="0" smtClean="0">
                <a:latin typeface="Arial" charset="0"/>
                <a:cs typeface="Arial" charset="0"/>
              </a:rPr>
              <a:t>OSS</a:t>
            </a:r>
          </a:p>
          <a:p>
            <a:pPr marL="341801" lvl="1" indent="-341801">
              <a:buFontTx/>
              <a:buChar char="•"/>
            </a:pPr>
            <a:r>
              <a:rPr lang="en-US" sz="1000" dirty="0" smtClean="0">
                <a:latin typeface="Arial" charset="0"/>
                <a:cs typeface="Arial" charset="0"/>
              </a:rPr>
              <a:t>The federal OSS market is projected to grow from $290m in 2009 to $430m in 2014 at an 8% compound annual growth rate.  The largest growth is expected between 2009 and 2010 of $70m.  This small growth spike is due to anticipated pressure from the current administration for agencies to evaluate and implement OSS-based solutions as an alternative to traditional software solutions. </a:t>
            </a:r>
          </a:p>
          <a:p>
            <a:pPr>
              <a:buFontTx/>
              <a:buNone/>
            </a:pPr>
            <a:r>
              <a:rPr lang="en-US" sz="1000" dirty="0" smtClean="0">
                <a:latin typeface="Arial" charset="0"/>
                <a:cs typeface="Arial" charset="0"/>
              </a:rPr>
              <a:t>Geospatial Technology</a:t>
            </a:r>
          </a:p>
          <a:p>
            <a:pPr marL="341801" lvl="1" indent="-341801">
              <a:buFontTx/>
              <a:buChar char="•"/>
            </a:pPr>
            <a:r>
              <a:rPr lang="en-US" sz="1000" dirty="0" smtClean="0">
                <a:latin typeface="Arial" charset="0"/>
                <a:cs typeface="Arial" charset="0"/>
              </a:rPr>
              <a:t>The federal geospatial technology market is projected to grow from $860m in 2009 to $1.4in 2014 at an 8% compound annual growth rate.  Growth will be driven by the need to share geospatial information and data across federal organizations, as well as the need to provide information with geospatial metadata to constituents and the public.  </a:t>
            </a:r>
            <a:endParaRPr lang="en-US" dirty="0" smtClean="0"/>
          </a:p>
          <a:p>
            <a:endParaRPr lang="en-US" dirty="0" smtClean="0"/>
          </a:p>
        </p:txBody>
      </p:sp>
      <p:sp>
        <p:nvSpPr>
          <p:cNvPr id="161796" name="Date Placeholder 3"/>
          <p:cNvSpPr>
            <a:spLocks noGrp="1"/>
          </p:cNvSpPr>
          <p:nvPr>
            <p:ph type="dt" sz="quarter" idx="1"/>
          </p:nvPr>
        </p:nvSpPr>
        <p:spPr>
          <a:noFill/>
        </p:spPr>
        <p:txBody>
          <a:bodyPr/>
          <a:lstStyle/>
          <a:p>
            <a:pPr defTabSz="929319"/>
            <a:fld id="{F598D56D-AA9B-4727-9709-114786EDDEB4}" type="datetime1">
              <a:rPr lang="en-US" smtClean="0"/>
              <a:pPr defTabSz="929319"/>
              <a:t>4/19/2010</a:t>
            </a:fld>
            <a:endParaRPr lang="en-US" dirty="0" smtClean="0"/>
          </a:p>
        </p:txBody>
      </p:sp>
      <p:sp>
        <p:nvSpPr>
          <p:cNvPr id="161797" name="Footer Placeholder 4"/>
          <p:cNvSpPr>
            <a:spLocks noGrp="1"/>
          </p:cNvSpPr>
          <p:nvPr>
            <p:ph type="ftr" sz="quarter" idx="4"/>
          </p:nvPr>
        </p:nvSpPr>
        <p:spPr>
          <a:noFill/>
        </p:spPr>
        <p:txBody>
          <a:bodyPr/>
          <a:lstStyle/>
          <a:p>
            <a:pPr defTabSz="929319"/>
            <a:r>
              <a:rPr lang="en-US" dirty="0" smtClean="0"/>
              <a:t>© 2009 by INPUT. All rights reserved</a:t>
            </a:r>
          </a:p>
        </p:txBody>
      </p:sp>
      <p:sp>
        <p:nvSpPr>
          <p:cNvPr id="161798" name="Slide Number Placeholder 5"/>
          <p:cNvSpPr>
            <a:spLocks noGrp="1"/>
          </p:cNvSpPr>
          <p:nvPr>
            <p:ph type="sldNum" sz="quarter" idx="5"/>
          </p:nvPr>
        </p:nvSpPr>
        <p:spPr>
          <a:noFill/>
        </p:spPr>
        <p:txBody>
          <a:bodyPr/>
          <a:lstStyle/>
          <a:p>
            <a:pPr defTabSz="929319"/>
            <a:fld id="{65AA9055-17D3-4823-8660-84983C2E88F5}" type="slidenum">
              <a:rPr lang="en-US" smtClean="0"/>
              <a:pPr defTabSz="929319"/>
              <a:t>20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p:txBody>
          <a:bodyPr/>
          <a:lstStyle/>
          <a:p>
            <a:pPr defTabSz="929366">
              <a:defRPr/>
            </a:pPr>
            <a:fld id="{67462C0C-C886-481A-AAA0-97293F2EC377}" type="datetime1">
              <a:rPr lang="en-US" smtClean="0"/>
              <a:pPr defTabSz="929366">
                <a:defRPr/>
              </a:pPr>
              <a:t>4/19/2010</a:t>
            </a:fld>
            <a:endParaRPr lang="en-US" dirty="0" smtClean="0"/>
          </a:p>
        </p:txBody>
      </p:sp>
      <p:sp>
        <p:nvSpPr>
          <p:cNvPr id="104451" name="Rectangle 4"/>
          <p:cNvSpPr>
            <a:spLocks noGrp="1" noChangeArrowheads="1"/>
          </p:cNvSpPr>
          <p:nvPr>
            <p:ph type="ftr" sz="quarter" idx="4"/>
          </p:nvPr>
        </p:nvSpPr>
        <p:spPr/>
        <p:txBody>
          <a:bodyPr/>
          <a:lstStyle/>
          <a:p>
            <a:pPr defTabSz="929366">
              <a:defRPr/>
            </a:pPr>
            <a:r>
              <a:rPr lang="en-US" dirty="0" smtClean="0"/>
              <a:t>© 2006</a:t>
            </a:r>
            <a:endParaRPr lang="en-US" i="0" dirty="0" smtClean="0"/>
          </a:p>
        </p:txBody>
      </p:sp>
      <p:sp>
        <p:nvSpPr>
          <p:cNvPr id="104452" name="Rectangle 5"/>
          <p:cNvSpPr>
            <a:spLocks noGrp="1" noChangeArrowheads="1"/>
          </p:cNvSpPr>
          <p:nvPr>
            <p:ph type="sldNum" sz="quarter" idx="5"/>
          </p:nvPr>
        </p:nvSpPr>
        <p:spPr/>
        <p:txBody>
          <a:bodyPr/>
          <a:lstStyle/>
          <a:p>
            <a:pPr defTabSz="929366">
              <a:defRPr/>
            </a:pPr>
            <a:fld id="{714FC08D-32C4-4B20-A39B-ACDFF9F709E4}" type="slidenum">
              <a:rPr lang="en-US" smtClean="0"/>
              <a:pPr defTabSz="929366">
                <a:defRPr/>
              </a:pPr>
              <a:t>2</a:t>
            </a:fld>
            <a:endParaRPr lang="en-US" dirty="0" smtClean="0"/>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pPr marL="0" indent="0"/>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0" y="561975"/>
            <a:ext cx="4224338" cy="3017838"/>
          </a:xfrm>
        </p:spPr>
      </p:sp>
      <p:sp>
        <p:nvSpPr>
          <p:cNvPr id="3" name="Notes Placeholder 2"/>
          <p:cNvSpPr>
            <a:spLocks noGrp="1"/>
          </p:cNvSpPr>
          <p:nvPr>
            <p:ph type="body" idx="1"/>
          </p:nvPr>
        </p:nvSpPr>
        <p:spPr>
          <a:xfrm>
            <a:off x="356461" y="3580108"/>
            <a:ext cx="6084096" cy="5365110"/>
          </a:xfrm>
        </p:spPr>
        <p:txBody>
          <a:bodyPr>
            <a:noAutofit/>
          </a:bodyPr>
          <a:lstStyle/>
          <a:p>
            <a:pPr marL="342900" marR="0" indent="-342900" algn="l" defTabSz="914400" rtl="0" eaLnBrk="0" fontAlgn="base" latinLnBrk="0" hangingPunct="0">
              <a:lnSpc>
                <a:spcPct val="90000"/>
              </a:lnSpc>
              <a:spcBef>
                <a:spcPct val="40000"/>
              </a:spcBef>
              <a:spcAft>
                <a:spcPct val="0"/>
              </a:spcAft>
              <a:buClrTx/>
              <a:buSzPct val="100000"/>
              <a:buFontTx/>
              <a:buNone/>
              <a:tabLst/>
              <a:defRPr/>
            </a:pPr>
            <a:r>
              <a:rPr lang="en-US" sz="1200" b="1" dirty="0" smtClean="0">
                <a:solidFill>
                  <a:schemeClr val="tx1"/>
                </a:solidFill>
                <a:latin typeface="Arial" pitchFamily="34" charset="0"/>
                <a:cs typeface="Arial" pitchFamily="34" charset="0"/>
              </a:rPr>
              <a:t>Government goals: </a:t>
            </a:r>
            <a:r>
              <a:rPr lang="en-US" sz="1200" b="1" u="sng" dirty="0" smtClean="0">
                <a:solidFill>
                  <a:schemeClr val="tx1"/>
                </a:solidFill>
                <a:latin typeface="Arial" pitchFamily="34" charset="0"/>
                <a:cs typeface="Arial" pitchFamily="34" charset="0"/>
              </a:rPr>
              <a:t>Lower</a:t>
            </a:r>
            <a:r>
              <a:rPr lang="en-US" sz="1200" b="1" dirty="0" smtClean="0">
                <a:solidFill>
                  <a:schemeClr val="tx1"/>
                </a:solidFill>
                <a:latin typeface="Arial" pitchFamily="34" charset="0"/>
                <a:cs typeface="Arial" pitchFamily="34" charset="0"/>
              </a:rPr>
              <a:t> GHG emissions by setting standards, </a:t>
            </a:r>
            <a:r>
              <a:rPr lang="en-US" sz="1200" b="1" u="sng" dirty="0" smtClean="0">
                <a:solidFill>
                  <a:schemeClr val="tx1"/>
                </a:solidFill>
                <a:latin typeface="Arial" pitchFamily="34" charset="0"/>
                <a:cs typeface="Arial" pitchFamily="34" charset="0"/>
              </a:rPr>
              <a:t>reduce</a:t>
            </a:r>
            <a:r>
              <a:rPr lang="en-US" sz="1200" b="1" dirty="0" smtClean="0">
                <a:solidFill>
                  <a:schemeClr val="tx1"/>
                </a:solidFill>
                <a:latin typeface="Arial" pitchFamily="34" charset="0"/>
                <a:cs typeface="Arial" pitchFamily="34" charset="0"/>
              </a:rPr>
              <a:t> U.S. dependency on foreign oil through renewable energy programs, and </a:t>
            </a:r>
            <a:r>
              <a:rPr lang="en-US" sz="1200" b="1" u="sng" dirty="0" smtClean="0">
                <a:solidFill>
                  <a:schemeClr val="tx1"/>
                </a:solidFill>
                <a:latin typeface="Arial" pitchFamily="34" charset="0"/>
                <a:cs typeface="Arial" pitchFamily="34" charset="0"/>
              </a:rPr>
              <a:t>save </a:t>
            </a:r>
            <a:r>
              <a:rPr lang="en-US" sz="1200" b="1" dirty="0" smtClean="0">
                <a:solidFill>
                  <a:schemeClr val="tx1"/>
                </a:solidFill>
                <a:latin typeface="Arial" pitchFamily="34" charset="0"/>
                <a:cs typeface="Arial" pitchFamily="34" charset="0"/>
              </a:rPr>
              <a:t>money by moving agencies to adopt energy efficient technologies.</a:t>
            </a:r>
          </a:p>
          <a:p>
            <a:pPr marL="342900" marR="0" indent="-342900" algn="l" defTabSz="914400" rtl="0" eaLnBrk="0" fontAlgn="base" latinLnBrk="0" hangingPunct="0">
              <a:lnSpc>
                <a:spcPct val="90000"/>
              </a:lnSpc>
              <a:spcBef>
                <a:spcPct val="40000"/>
              </a:spcBef>
              <a:spcAft>
                <a:spcPct val="0"/>
              </a:spcAft>
              <a:buClrTx/>
              <a:buSzPct val="100000"/>
              <a:tabLst/>
              <a:defRPr/>
            </a:pPr>
            <a:r>
              <a:rPr lang="en-US" sz="1200" b="1" dirty="0" smtClean="0">
                <a:latin typeface="Arial" pitchFamily="34" charset="0"/>
                <a:cs typeface="Arial" pitchFamily="34" charset="0"/>
              </a:rPr>
              <a:t>Climate Change:</a:t>
            </a:r>
          </a:p>
          <a:p>
            <a:pPr>
              <a:buNone/>
              <a:defRPr/>
            </a:pPr>
            <a:r>
              <a:rPr lang="en-US" sz="1200" dirty="0" smtClean="0">
                <a:latin typeface="Arial" pitchFamily="34" charset="0"/>
                <a:cs typeface="Arial" pitchFamily="34" charset="0"/>
              </a:rPr>
              <a:t>	Despite controversy over the extent to which global</a:t>
            </a:r>
            <a:r>
              <a:rPr lang="en-US" sz="1200" baseline="0" dirty="0" smtClean="0">
                <a:latin typeface="Arial" pitchFamily="34" charset="0"/>
                <a:cs typeface="Arial" pitchFamily="34" charset="0"/>
              </a:rPr>
              <a:t> warming is a result of man-made greenhouse gases released into the atmosphere, successive congresses and presidential administrations have based energy policy decisions on the argument that greenhouse gases are a significant contributing factor, </a:t>
            </a:r>
            <a:r>
              <a:rPr lang="en-US" sz="1200" dirty="0" smtClean="0">
                <a:latin typeface="Arial" pitchFamily="34" charset="0"/>
                <a:cs typeface="Arial" pitchFamily="34" charset="0"/>
              </a:rPr>
              <a:t>which will have a major impact on rising sea-levels and weather intensity</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The White House announced on November 25, 2009 that President Obama offered a U.S. target for reducing greenhouse gas (GHG) emissions to 17% below 2005 levels by 2020. The President has also stated that his goal is for an 83% reduction in GHG emissions by 2050.</a:t>
            </a:r>
          </a:p>
          <a:p>
            <a:pPr marL="342900" marR="0" lvl="0" indent="-342900" algn="l" defTabSz="914400" rtl="0" eaLnBrk="0" fontAlgn="base" latinLnBrk="0" hangingPunct="0">
              <a:lnSpc>
                <a:spcPct val="90000"/>
              </a:lnSpc>
              <a:spcBef>
                <a:spcPct val="40000"/>
              </a:spcBef>
              <a:spcAft>
                <a:spcPct val="0"/>
              </a:spcAft>
              <a:buClrTx/>
              <a:buSzPct val="100000"/>
              <a:buFontTx/>
              <a:buChar char="•"/>
              <a:tabLst/>
              <a:defRPr/>
            </a:pPr>
            <a:r>
              <a:rPr lang="en-US" sz="1200" b="1" dirty="0" smtClean="0">
                <a:latin typeface="Arial" pitchFamily="34" charset="0"/>
                <a:cs typeface="Arial" pitchFamily="34" charset="0"/>
              </a:rPr>
              <a:t>Greenhouse Gas</a:t>
            </a:r>
            <a:r>
              <a:rPr lang="en-US" sz="1200" b="1" baseline="0" dirty="0" smtClean="0">
                <a:latin typeface="Arial" pitchFamily="34" charset="0"/>
                <a:cs typeface="Arial" pitchFamily="34" charset="0"/>
              </a:rPr>
              <a:t> Emissions Reduction:</a:t>
            </a:r>
          </a:p>
          <a:p>
            <a:pPr>
              <a:buNone/>
              <a:defRPr/>
            </a:pPr>
            <a:r>
              <a:rPr lang="en-US" sz="1200" dirty="0" smtClean="0">
                <a:latin typeface="Arial" pitchFamily="34" charset="0"/>
                <a:cs typeface="Arial" pitchFamily="34" charset="0"/>
              </a:rPr>
              <a:t>	According to the U.S. Green Building Council, buildings consume approximately 72% of all electricity produced in the U.S. and produce 40% of all greenhouse gas emissions.  In Executive Order 13514, announced in October 2009, President Obama made reducing the GHG emissions of federal buildings a central goal of his administration.  This policy raises pressure placed on federal agencies by Congress and the Bush Administration  to reduce emissions and implement sustainable energy policies. For example, under the 2005 Energy Policy Act, agencies must cut energy consumption by 30 percent by 2015 compared with 2003 levels. Agencies overall used 12.3 percent less energy in 2008 than they did in 2003, although half of the 22 agencies tracked by the Energy Department reported higher consumption in 2008 than in 2007.</a:t>
            </a:r>
            <a:endParaRPr lang="en-US" sz="1200" baseline="0" dirty="0" smtClean="0">
              <a:latin typeface="Arial" pitchFamily="34" charset="0"/>
              <a:cs typeface="Arial" pitchFamily="34" charset="0"/>
            </a:endParaRPr>
          </a:p>
        </p:txBody>
      </p:sp>
      <p:sp>
        <p:nvSpPr>
          <p:cNvPr id="4" name="Date Placeholder 3"/>
          <p:cNvSpPr>
            <a:spLocks noGrp="1"/>
          </p:cNvSpPr>
          <p:nvPr>
            <p:ph type="dt" idx="10"/>
          </p:nvPr>
        </p:nvSpPr>
        <p:spPr/>
        <p:txBody>
          <a:bodyPr/>
          <a:lstStyle/>
          <a:p>
            <a:pPr>
              <a:defRPr/>
            </a:pPr>
            <a:fld id="{CC989013-6AB1-44ED-BF3F-D3703FEA2757}" type="datetime1">
              <a:rPr lang="en-US" smtClean="0"/>
              <a:pPr>
                <a:defRPr/>
              </a:pPr>
              <a:t>4/19/2010</a:t>
            </a:fld>
            <a:endParaRPr lang="en-US"/>
          </a:p>
        </p:txBody>
      </p:sp>
      <p:sp>
        <p:nvSpPr>
          <p:cNvPr id="5" name="Footer Placeholder 4"/>
          <p:cNvSpPr>
            <a:spLocks noGrp="1"/>
          </p:cNvSpPr>
          <p:nvPr>
            <p:ph type="ftr" sz="quarter" idx="11"/>
          </p:nvPr>
        </p:nvSpPr>
        <p:spPr/>
        <p:txBody>
          <a:bodyPr/>
          <a:lstStyle/>
          <a:p>
            <a:pPr>
              <a:defRPr/>
            </a:pPr>
            <a:r>
              <a:rPr lang="en-US" dirty="0" smtClean="0"/>
              <a:t>© 2009</a:t>
            </a:r>
            <a:endParaRPr lang="en-US" dirty="0"/>
          </a:p>
        </p:txBody>
      </p:sp>
      <p:sp>
        <p:nvSpPr>
          <p:cNvPr id="6" name="Slide Number Placeholder 5"/>
          <p:cNvSpPr>
            <a:spLocks noGrp="1"/>
          </p:cNvSpPr>
          <p:nvPr>
            <p:ph type="sldNum" sz="quarter" idx="12"/>
          </p:nvPr>
        </p:nvSpPr>
        <p:spPr/>
        <p:txBody>
          <a:bodyPr/>
          <a:lstStyle/>
          <a:p>
            <a:pPr>
              <a:defRPr/>
            </a:pPr>
            <a:fld id="{B1A4C3D3-B664-4FED-A3EA-F853BDA9B889}"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0" y="561975"/>
            <a:ext cx="4592638" cy="3281363"/>
          </a:xfrm>
        </p:spPr>
      </p:sp>
      <p:sp>
        <p:nvSpPr>
          <p:cNvPr id="3" name="Notes Placeholder 2"/>
          <p:cNvSpPr>
            <a:spLocks noGrp="1"/>
          </p:cNvSpPr>
          <p:nvPr>
            <p:ph type="body" idx="1"/>
          </p:nvPr>
        </p:nvSpPr>
        <p:spPr>
          <a:xfrm>
            <a:off x="501650" y="4002157"/>
            <a:ext cx="5550902" cy="4000500"/>
          </a:xfrm>
        </p:spPr>
        <p:txBody>
          <a:bodyPr>
            <a:noAutofit/>
          </a:bodyPr>
          <a:lstStyle/>
          <a:p>
            <a:pPr>
              <a:buNone/>
            </a:pPr>
            <a:r>
              <a:rPr lang="en-US" sz="1200" b="1" dirty="0" smtClean="0">
                <a:latin typeface="Arial" pitchFamily="34" charset="0"/>
                <a:cs typeface="Arial" pitchFamily="34" charset="0"/>
              </a:rPr>
              <a:t>Data Center</a:t>
            </a:r>
            <a:r>
              <a:rPr lang="en-US" sz="1200" b="1" baseline="0" dirty="0" smtClean="0">
                <a:latin typeface="Arial" pitchFamily="34" charset="0"/>
                <a:cs typeface="Arial" pitchFamily="34" charset="0"/>
              </a:rPr>
              <a:t> Challenges</a:t>
            </a:r>
          </a:p>
          <a:p>
            <a:pPr marL="342900" marR="0" lvl="1" indent="-342900" algn="l" defTabSz="914400" rtl="0" eaLnBrk="0" fontAlgn="base" latinLnBrk="0" hangingPunct="0">
              <a:lnSpc>
                <a:spcPct val="90000"/>
              </a:lnSpc>
              <a:spcBef>
                <a:spcPct val="40000"/>
              </a:spcBef>
              <a:spcAft>
                <a:spcPct val="0"/>
              </a:spcAft>
              <a:buClrTx/>
              <a:buSzPct val="100000"/>
              <a:buFontTx/>
              <a:buChar char="•"/>
              <a:tabLst/>
              <a:defRPr/>
            </a:pPr>
            <a:r>
              <a:rPr lang="en-US" b="1" dirty="0" smtClean="0">
                <a:latin typeface="Arial" pitchFamily="34" charset="0"/>
                <a:cs typeface="Arial" pitchFamily="34" charset="0"/>
              </a:rPr>
              <a:t>Data Center Energy Intensity:</a:t>
            </a:r>
            <a:r>
              <a:rPr lang="en-US" dirty="0" smtClean="0">
                <a:latin typeface="Arial" pitchFamily="34" charset="0"/>
                <a:cs typeface="Arial" pitchFamily="34" charset="0"/>
              </a:rPr>
              <a:t> </a:t>
            </a:r>
          </a:p>
          <a:p>
            <a:pPr marL="742950" marR="0" lvl="1" indent="-285750" algn="l" defTabSz="914400" rtl="0" eaLnBrk="0" fontAlgn="base" latinLnBrk="0" hangingPunct="0">
              <a:lnSpc>
                <a:spcPct val="90000"/>
              </a:lnSpc>
              <a:spcBef>
                <a:spcPct val="40000"/>
              </a:spcBef>
              <a:spcAft>
                <a:spcPct val="0"/>
              </a:spcAft>
              <a:buClrTx/>
              <a:buSzPct val="100000"/>
              <a:tabLst/>
              <a:defRPr/>
            </a:pPr>
            <a:r>
              <a:rPr lang="en-US" dirty="0" smtClean="0">
                <a:latin typeface="Arial" pitchFamily="34" charset="0"/>
                <a:cs typeface="Arial" pitchFamily="34" charset="0"/>
              </a:rPr>
              <a:t>I</a:t>
            </a:r>
            <a:r>
              <a:rPr lang="en-US" baseline="0" dirty="0" smtClean="0">
                <a:latin typeface="Arial" pitchFamily="34" charset="0"/>
                <a:cs typeface="Arial" pitchFamily="34" charset="0"/>
              </a:rPr>
              <a:t>n an EPA report to Congress in August 2007, the EPA estimated that “In 2006, f</a:t>
            </a:r>
            <a:r>
              <a:rPr lang="en-US" dirty="0" smtClean="0">
                <a:latin typeface="Arial" pitchFamily="34" charset="0"/>
                <a:cs typeface="Arial" pitchFamily="34" charset="0"/>
              </a:rPr>
              <a:t>ederal servers and data centers alone accounted for approximately 6 billion kWh of US electricity use </a:t>
            </a:r>
            <a:r>
              <a:rPr lang="en-US" kern="1200" baseline="0" dirty="0" smtClean="0">
                <a:solidFill>
                  <a:schemeClr val="tx1"/>
                </a:solidFill>
                <a:latin typeface="Arial" pitchFamily="34" charset="0"/>
                <a:cs typeface="Arial" pitchFamily="34" charset="0"/>
              </a:rPr>
              <a:t>(10 %)</a:t>
            </a:r>
            <a:r>
              <a:rPr lang="en-US" dirty="0" smtClean="0">
                <a:latin typeface="Arial" pitchFamily="34" charset="0"/>
                <a:cs typeface="Arial" pitchFamily="34" charset="0"/>
              </a:rPr>
              <a:t>, for a total electricity cost of about $450 million annually.”</a:t>
            </a:r>
          </a:p>
          <a:p>
            <a:pPr marL="742950" marR="0" lvl="1" indent="-285750" algn="l" defTabSz="914400" rtl="0" eaLnBrk="0" fontAlgn="base" latinLnBrk="0" hangingPunct="0">
              <a:lnSpc>
                <a:spcPct val="90000"/>
              </a:lnSpc>
              <a:spcBef>
                <a:spcPct val="40000"/>
              </a:spcBef>
              <a:spcAft>
                <a:spcPct val="0"/>
              </a:spcAft>
              <a:buClrTx/>
              <a:buSzPct val="100000"/>
              <a:buFontTx/>
              <a:buChar char="–"/>
              <a:tabLst/>
              <a:defRPr/>
            </a:pPr>
            <a:r>
              <a:rPr lang="en-US" dirty="0" smtClean="0">
                <a:latin typeface="Arial" pitchFamily="34" charset="0"/>
                <a:cs typeface="Arial" pitchFamily="34" charset="0"/>
              </a:rPr>
              <a:t>“Under current efficiency trends, national energy consumption by servers and data centers could nearly double again in another five years (i.e., by 2011) to more than 100 billion kWh, representing a $7.4 billion annual electricity cost.”</a:t>
            </a:r>
          </a:p>
          <a:p>
            <a:pPr lvl="1"/>
            <a:r>
              <a:rPr lang="en-US" dirty="0" smtClean="0">
                <a:latin typeface="Arial" pitchFamily="34" charset="0"/>
                <a:cs typeface="Arial" pitchFamily="34" charset="0"/>
              </a:rPr>
              <a:t>EPA's 2007 study estimated</a:t>
            </a:r>
            <a:r>
              <a:rPr lang="en-US" baseline="0" dirty="0" smtClean="0">
                <a:latin typeface="Arial" pitchFamily="34" charset="0"/>
                <a:cs typeface="Arial" pitchFamily="34" charset="0"/>
              </a:rPr>
              <a:t> </a:t>
            </a:r>
            <a:r>
              <a:rPr lang="en-US" kern="1200" baseline="0" dirty="0" smtClean="0">
                <a:solidFill>
                  <a:schemeClr val="tx1"/>
                </a:solidFill>
                <a:latin typeface="Arial" pitchFamily="34" charset="0"/>
                <a:cs typeface="Arial" pitchFamily="34" charset="0"/>
              </a:rPr>
              <a:t>“The peak load on the power grid from [federal] data centers is currently estimated to be approximately 7 gigawatts (GW), equivalent to the output of about 15 base load power plants. If current trends continue, this demand would rise to 12 GW by 2011, which would require an additional 10 power plants.”</a:t>
            </a:r>
          </a:p>
          <a:p>
            <a:pPr lvl="0"/>
            <a:r>
              <a:rPr lang="en-US" sz="1200" b="1" kern="1200" baseline="0" dirty="0" smtClean="0">
                <a:solidFill>
                  <a:schemeClr val="tx1"/>
                </a:solidFill>
                <a:latin typeface="Arial" pitchFamily="34" charset="0"/>
                <a:cs typeface="Arial" pitchFamily="34" charset="0"/>
              </a:rPr>
              <a:t>Greenhouse Gas Emissions:</a:t>
            </a:r>
            <a:endParaRPr lang="en-US" sz="1200" kern="1200" baseline="0" dirty="0" smtClean="0">
              <a:solidFill>
                <a:schemeClr val="tx1"/>
              </a:solidFill>
              <a:latin typeface="Arial" pitchFamily="34" charset="0"/>
              <a:cs typeface="Arial" pitchFamily="34" charset="0"/>
            </a:endParaRPr>
          </a:p>
          <a:p>
            <a:pPr lvl="1"/>
            <a:r>
              <a:rPr lang="en-US" dirty="0" smtClean="0">
                <a:latin typeface="Arial" pitchFamily="34" charset="0"/>
                <a:cs typeface="Arial" pitchFamily="34" charset="0"/>
              </a:rPr>
              <a:t>The EPA study also concluded that greening data centers through consolidating servers, buying energy-efficient equipment, and utilizing alternative energy sources could cut …</a:t>
            </a:r>
            <a:r>
              <a:rPr lang="en-US" baseline="0" dirty="0" smtClean="0">
                <a:latin typeface="Arial" pitchFamily="34" charset="0"/>
                <a:cs typeface="Arial" pitchFamily="34" charset="0"/>
              </a:rPr>
              <a:t> </a:t>
            </a:r>
            <a:r>
              <a:rPr lang="en-US" dirty="0" smtClean="0">
                <a:latin typeface="Arial" pitchFamily="34" charset="0"/>
                <a:cs typeface="Arial" pitchFamily="34" charset="0"/>
              </a:rPr>
              <a:t>greenhouse gas emissions by as much as 47 million metric tons a year</a:t>
            </a:r>
            <a:endParaRPr lang="en-US" b="0" dirty="0" smtClean="0">
              <a:latin typeface="Arial" pitchFamily="34" charset="0"/>
              <a:cs typeface="Arial" pitchFamily="34" charset="0"/>
            </a:endParaRPr>
          </a:p>
        </p:txBody>
      </p:sp>
      <p:sp>
        <p:nvSpPr>
          <p:cNvPr id="4" name="Date Placeholder 3"/>
          <p:cNvSpPr>
            <a:spLocks noGrp="1"/>
          </p:cNvSpPr>
          <p:nvPr>
            <p:ph type="dt" idx="10"/>
          </p:nvPr>
        </p:nvSpPr>
        <p:spPr/>
        <p:txBody>
          <a:bodyPr/>
          <a:lstStyle/>
          <a:p>
            <a:pPr>
              <a:defRPr/>
            </a:pPr>
            <a:fld id="{CC989013-6AB1-44ED-BF3F-D3703FEA2757}" type="datetime1">
              <a:rPr lang="en-US" smtClean="0"/>
              <a:pPr>
                <a:defRPr/>
              </a:pPr>
              <a:t>4/19/2010</a:t>
            </a:fld>
            <a:endParaRPr lang="en-US"/>
          </a:p>
        </p:txBody>
      </p:sp>
      <p:sp>
        <p:nvSpPr>
          <p:cNvPr id="5" name="Footer Placeholder 4"/>
          <p:cNvSpPr>
            <a:spLocks noGrp="1"/>
          </p:cNvSpPr>
          <p:nvPr>
            <p:ph type="ftr" sz="quarter" idx="11"/>
          </p:nvPr>
        </p:nvSpPr>
        <p:spPr/>
        <p:txBody>
          <a:bodyPr/>
          <a:lstStyle/>
          <a:p>
            <a:pPr>
              <a:defRPr/>
            </a:pPr>
            <a:r>
              <a:rPr lang="en-US" smtClean="0"/>
              <a:t>© 2009</a:t>
            </a:r>
            <a:endParaRPr lang="en-US"/>
          </a:p>
        </p:txBody>
      </p:sp>
      <p:sp>
        <p:nvSpPr>
          <p:cNvPr id="6" name="Slide Number Placeholder 5"/>
          <p:cNvSpPr>
            <a:spLocks noGrp="1"/>
          </p:cNvSpPr>
          <p:nvPr>
            <p:ph type="sldNum" sz="quarter" idx="12"/>
          </p:nvPr>
        </p:nvSpPr>
        <p:spPr/>
        <p:txBody>
          <a:bodyPr/>
          <a:lstStyle/>
          <a:p>
            <a:pPr>
              <a:defRPr/>
            </a:pPr>
            <a:fld id="{B1A4C3D3-B664-4FED-A3EA-F853BDA9B889}"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 Purpose.</a:t>
            </a:r>
            <a:r>
              <a:rPr lang="en-US" dirty="0" smtClean="0"/>
              <a:t> This Bulletin provides guidelines for significantly reducing the number of agency data centers and reducing the total cost of data center operations </a:t>
            </a:r>
            <a:r>
              <a:rPr lang="en-US" dirty="0" err="1" smtClean="0"/>
              <a:t>governmentwide</a:t>
            </a:r>
            <a:r>
              <a:rPr lang="en-US" dirty="0" smtClean="0"/>
              <a:t>. This Bulletin calls for agencies to:</a:t>
            </a:r>
          </a:p>
          <a:p>
            <a:r>
              <a:rPr lang="en-US" dirty="0" smtClean="0"/>
              <a:t>Reduce the total number of agency data centers during the next 24 months, by closing many currently operating data centers and concentrating their operations into a smaller number of physical locations. </a:t>
            </a:r>
            <a:br>
              <a:rPr lang="en-US" dirty="0" smtClean="0"/>
            </a:br>
            <a:r>
              <a:rPr lang="en-US" dirty="0" smtClean="0"/>
              <a:t> </a:t>
            </a:r>
          </a:p>
          <a:p>
            <a:r>
              <a:rPr lang="en-US" dirty="0" smtClean="0"/>
              <a:t>Collocate small and mid-tier computing platforms in larger data centers. </a:t>
            </a:r>
            <a:br>
              <a:rPr lang="en-US" dirty="0" smtClean="0"/>
            </a:br>
            <a:r>
              <a:rPr lang="en-US" dirty="0" smtClean="0"/>
              <a:t> </a:t>
            </a:r>
          </a:p>
          <a:p>
            <a:r>
              <a:rPr lang="en-US" dirty="0" smtClean="0"/>
              <a:t>Modernize remaining data centers in order to improve the delivery of services. </a:t>
            </a:r>
            <a:br>
              <a:rPr lang="en-US" dirty="0" smtClean="0"/>
            </a:br>
            <a:r>
              <a:rPr lang="en-US" dirty="0" smtClean="0"/>
              <a:t> </a:t>
            </a:r>
          </a:p>
          <a:p>
            <a:r>
              <a:rPr lang="en-US" dirty="0" smtClean="0"/>
              <a:t>Outsource information processing requirements to other Federal or commercial data centers if the aggregate installed base is below minimum target sizes</a:t>
            </a:r>
          </a:p>
          <a:p>
            <a:endParaRPr lang="en-US" dirty="0"/>
          </a:p>
        </p:txBody>
      </p:sp>
      <p:sp>
        <p:nvSpPr>
          <p:cNvPr id="4" name="Date Placeholder 3"/>
          <p:cNvSpPr>
            <a:spLocks noGrp="1"/>
          </p:cNvSpPr>
          <p:nvPr>
            <p:ph type="dt" idx="10"/>
          </p:nvPr>
        </p:nvSpPr>
        <p:spPr/>
        <p:txBody>
          <a:bodyPr/>
          <a:lstStyle/>
          <a:p>
            <a:pPr>
              <a:defRPr/>
            </a:pPr>
            <a:fld id="{7F56BAB2-2756-4DC9-A3CB-574E8A881A26}" type="datetime1">
              <a:rPr lang="en-US" smtClean="0"/>
              <a:pPr>
                <a:defRPr/>
              </a:pPr>
              <a:t>4/19/2010</a:t>
            </a:fld>
            <a:endParaRPr lang="en-US"/>
          </a:p>
        </p:txBody>
      </p:sp>
      <p:sp>
        <p:nvSpPr>
          <p:cNvPr id="5" name="Footer Placeholder 4"/>
          <p:cNvSpPr>
            <a:spLocks noGrp="1"/>
          </p:cNvSpPr>
          <p:nvPr>
            <p:ph type="ftr" sz="quarter" idx="11"/>
          </p:nvPr>
        </p:nvSpPr>
        <p:spPr/>
        <p:txBody>
          <a:bodyPr/>
          <a:lstStyle/>
          <a:p>
            <a:pPr>
              <a:defRPr/>
            </a:pPr>
            <a:r>
              <a:rPr lang="en-US" smtClean="0"/>
              <a:t>© 2006</a:t>
            </a:r>
            <a:endParaRPr lang="en-US"/>
          </a:p>
        </p:txBody>
      </p:sp>
      <p:sp>
        <p:nvSpPr>
          <p:cNvPr id="6" name="Slide Number Placeholder 5"/>
          <p:cNvSpPr>
            <a:spLocks noGrp="1"/>
          </p:cNvSpPr>
          <p:nvPr>
            <p:ph type="sldNum" sz="quarter" idx="12"/>
          </p:nvPr>
        </p:nvSpPr>
        <p:spPr/>
        <p:txBody>
          <a:bodyPr/>
          <a:lstStyle/>
          <a:p>
            <a:pPr>
              <a:defRPr/>
            </a:pPr>
            <a:fld id="{A50165C4-E075-48A8-9B2D-96D15A963475}"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25513" y="4540250"/>
            <a:ext cx="5541548" cy="4000500"/>
          </a:xfrm>
        </p:spPr>
        <p:txBody>
          <a:bodyPr>
            <a:normAutofit lnSpcReduction="10000"/>
          </a:bodyPr>
          <a:lstStyle/>
          <a:p>
            <a:pPr>
              <a:defRPr/>
            </a:pPr>
            <a:r>
              <a:rPr lang="en-US" dirty="0" smtClean="0">
                <a:latin typeface="Arial" pitchFamily="34" charset="0"/>
                <a:cs typeface="Arial" pitchFamily="34" charset="0"/>
              </a:rPr>
              <a:t>The federal government has embarked on what promises to be the largest data center consolidation in history.</a:t>
            </a:r>
          </a:p>
          <a:p>
            <a:pPr>
              <a:defRPr/>
            </a:pPr>
            <a:r>
              <a:rPr lang="en-US" kern="1200" dirty="0" smtClean="0">
                <a:solidFill>
                  <a:schemeClr val="tx1"/>
                </a:solidFill>
                <a:latin typeface="Arial" pitchFamily="34" charset="0"/>
                <a:cs typeface="Arial" pitchFamily="34" charset="0"/>
              </a:rPr>
              <a:t>On February 26, 2010, </a:t>
            </a:r>
            <a:r>
              <a:rPr lang="en-US" dirty="0" err="1" smtClean="0">
                <a:latin typeface="Arial" pitchFamily="34" charset="0"/>
                <a:cs typeface="Arial" pitchFamily="34" charset="0"/>
              </a:rPr>
              <a:t>Vivek</a:t>
            </a:r>
            <a:r>
              <a:rPr lang="en-US" dirty="0" smtClean="0">
                <a:latin typeface="Arial" pitchFamily="34" charset="0"/>
                <a:cs typeface="Arial" pitchFamily="34" charset="0"/>
              </a:rPr>
              <a:t> </a:t>
            </a:r>
            <a:r>
              <a:rPr lang="en-US" dirty="0" err="1" smtClean="0">
                <a:latin typeface="Arial" pitchFamily="34" charset="0"/>
                <a:cs typeface="Arial" pitchFamily="34" charset="0"/>
              </a:rPr>
              <a:t>Kundra</a:t>
            </a:r>
            <a:r>
              <a:rPr lang="en-US" dirty="0" smtClean="0">
                <a:latin typeface="Arial" pitchFamily="34" charset="0"/>
                <a:cs typeface="Arial" pitchFamily="34" charset="0"/>
              </a:rPr>
              <a:t>, Federal CIO, outlined his ambitious plans in a memo to federal agencies.  Federal data center consolidation plans will greatly impact system integrators, data center service providers, and cloud computing platforms.  It will also generate business for vendors that provide energy efficiency tools and consulting.  According to </a:t>
            </a:r>
            <a:r>
              <a:rPr lang="en-US" dirty="0" err="1" smtClean="0">
                <a:latin typeface="Arial" pitchFamily="34" charset="0"/>
                <a:cs typeface="Arial" pitchFamily="34" charset="0"/>
              </a:rPr>
              <a:t>Kundra</a:t>
            </a:r>
            <a:r>
              <a:rPr lang="en-US" dirty="0" smtClean="0">
                <a:latin typeface="Arial" pitchFamily="34" charset="0"/>
                <a:cs typeface="Arial" pitchFamily="34" charset="0"/>
              </a:rPr>
              <a:t>, “the federal government is looking for game-changing approaches, rather than brute force consolidation.”</a:t>
            </a:r>
          </a:p>
          <a:p>
            <a:pPr>
              <a:defRPr/>
            </a:pPr>
            <a:endParaRPr lang="en-US" dirty="0" smtClean="0">
              <a:latin typeface="Arial" pitchFamily="34" charset="0"/>
              <a:cs typeface="Arial" pitchFamily="34" charset="0"/>
            </a:endParaRPr>
          </a:p>
          <a:p>
            <a:pPr>
              <a:defRPr/>
            </a:pPr>
            <a:r>
              <a:rPr lang="en-US" dirty="0" err="1" smtClean="0">
                <a:latin typeface="Arial" pitchFamily="34" charset="0"/>
                <a:cs typeface="Arial" pitchFamily="34" charset="0"/>
              </a:rPr>
              <a:t>Kundra</a:t>
            </a:r>
            <a:r>
              <a:rPr lang="en-US" dirty="0" smtClean="0">
                <a:latin typeface="Arial" pitchFamily="34" charset="0"/>
                <a:cs typeface="Arial" pitchFamily="34" charset="0"/>
              </a:rPr>
              <a:t> has designated Richard Spires, CIO for DHS, and Michael Duffy, CIO of the Treasury Dept., to lead this effort within the Federal CIO Council.  Consolidation efforts are likely to boost data center demand, especially where the cloud model doesn’t make sense.  Many of the current data centers may be rendered obsolete due to power capacity needs, leading to the need for new data center space.  Consolidation is also likely to lead to hardware refreshes, which may be a boon for server vendors.</a:t>
            </a:r>
          </a:p>
          <a:p>
            <a:pPr>
              <a:defRPr/>
            </a:pPr>
            <a:endParaRPr lang="en-US" sz="1000" dirty="0">
              <a:latin typeface="+mn-lt"/>
            </a:endParaRPr>
          </a:p>
        </p:txBody>
      </p:sp>
      <p:sp>
        <p:nvSpPr>
          <p:cNvPr id="5124" name="Date Placeholder 3"/>
          <p:cNvSpPr>
            <a:spLocks noGrp="1"/>
          </p:cNvSpPr>
          <p:nvPr>
            <p:ph type="dt" sz="quarter" idx="1"/>
          </p:nvPr>
        </p:nvSpPr>
        <p:spPr>
          <a:noFill/>
        </p:spPr>
        <p:txBody>
          <a:bodyPr/>
          <a:lstStyle/>
          <a:p>
            <a:pPr defTabSz="928688"/>
            <a:fld id="{3B21C574-8157-404F-B1A7-A30BA67B6CBF}" type="datetime1">
              <a:rPr lang="en-US" smtClean="0"/>
              <a:pPr defTabSz="928688"/>
              <a:t>4/19/2010</a:t>
            </a:fld>
            <a:endParaRPr lang="en-US" smtClean="0"/>
          </a:p>
        </p:txBody>
      </p:sp>
      <p:sp>
        <p:nvSpPr>
          <p:cNvPr id="5125" name="Footer Placeholder 4"/>
          <p:cNvSpPr>
            <a:spLocks noGrp="1"/>
          </p:cNvSpPr>
          <p:nvPr>
            <p:ph type="ftr" sz="quarter" idx="4"/>
          </p:nvPr>
        </p:nvSpPr>
        <p:spPr>
          <a:noFill/>
        </p:spPr>
        <p:txBody>
          <a:bodyPr/>
          <a:lstStyle/>
          <a:p>
            <a:pPr defTabSz="928688"/>
            <a:r>
              <a:rPr lang="en-US" smtClean="0"/>
              <a:t>© 2009</a:t>
            </a:r>
          </a:p>
        </p:txBody>
      </p:sp>
      <p:sp>
        <p:nvSpPr>
          <p:cNvPr id="5126" name="Slide Number Placeholder 5"/>
          <p:cNvSpPr>
            <a:spLocks noGrp="1"/>
          </p:cNvSpPr>
          <p:nvPr>
            <p:ph type="sldNum" sz="quarter" idx="5"/>
          </p:nvPr>
        </p:nvSpPr>
        <p:spPr>
          <a:noFill/>
        </p:spPr>
        <p:txBody>
          <a:bodyPr/>
          <a:lstStyle/>
          <a:p>
            <a:pPr defTabSz="928688"/>
            <a:fld id="{0F1A5A48-4E1B-430C-A501-444626B86A50}" type="slidenum">
              <a:rPr lang="en-US" smtClean="0"/>
              <a:pPr defTabSz="928688"/>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xfrm>
            <a:off x="925513" y="619125"/>
            <a:ext cx="4976812" cy="3556000"/>
          </a:xfrm>
          <a:ln/>
        </p:spPr>
      </p:sp>
      <p:sp>
        <p:nvSpPr>
          <p:cNvPr id="207875" name="Notes Placeholder 2"/>
          <p:cNvSpPr>
            <a:spLocks noGrp="1"/>
          </p:cNvSpPr>
          <p:nvPr>
            <p:ph type="body" idx="1"/>
          </p:nvPr>
        </p:nvSpPr>
        <p:spPr>
          <a:ln/>
        </p:spPr>
        <p:txBody>
          <a:bodyPr/>
          <a:lstStyle/>
          <a:p>
            <a:pPr marL="342880" lvl="1" indent="-342880">
              <a:buFontTx/>
              <a:buChar char="•"/>
              <a:defRPr/>
            </a:pPr>
            <a:r>
              <a:rPr lang="en-US" sz="1400" dirty="0" smtClean="0">
                <a:latin typeface="Arial" charset="0"/>
                <a:cs typeface="Arial" charset="0"/>
              </a:rPr>
              <a:t>The virtualization market is poised to grow from approximately $800M in FY09 to $1.4B in FY14.  Server virtualization represents the largest segment.</a:t>
            </a:r>
          </a:p>
          <a:p>
            <a:pPr marL="342880" lvl="1" indent="-342880">
              <a:buFontTx/>
              <a:buChar char="•"/>
              <a:defRPr/>
            </a:pPr>
            <a:r>
              <a:rPr lang="en-US" sz="1400" dirty="0" smtClean="0">
                <a:latin typeface="Arial" charset="0"/>
                <a:cs typeface="Arial" charset="0"/>
              </a:rPr>
              <a:t>The total market Compound annual Growth Rate (CAGR) is significant, especially compared to the total market CAGR of 3.5%.</a:t>
            </a:r>
          </a:p>
          <a:p>
            <a:pPr marL="342880" lvl="1" indent="-342880">
              <a:buFontTx/>
              <a:buChar char="•"/>
              <a:defRPr/>
            </a:pPr>
            <a:r>
              <a:rPr lang="en-US" sz="1400" dirty="0" smtClean="0">
                <a:latin typeface="Arial" charset="0"/>
                <a:cs typeface="Arial" charset="0"/>
              </a:rPr>
              <a:t>Storage virtualization will see a slight increase as well, as transparency requirements increase the volume of data the needs to be stored, managed and accessed.</a:t>
            </a:r>
          </a:p>
          <a:p>
            <a:pPr>
              <a:defRPr/>
            </a:pPr>
            <a:endParaRPr lang="en-US" dirty="0" smtClean="0">
              <a:latin typeface="Arial" charset="0"/>
              <a:cs typeface="Arial" charset="0"/>
            </a:endParaRPr>
          </a:p>
          <a:p>
            <a:pPr>
              <a:defRPr/>
            </a:pPr>
            <a:endParaRPr lang="en-US" dirty="0" smtClean="0">
              <a:latin typeface="Arial" charset="0"/>
              <a:cs typeface="Arial" charset="0"/>
            </a:endParaRPr>
          </a:p>
          <a:p>
            <a:pPr>
              <a:defRPr/>
            </a:pPr>
            <a:r>
              <a:rPr lang="en-US" dirty="0" smtClean="0">
                <a:latin typeface="Arial" charset="0"/>
                <a:cs typeface="Arial" charset="0"/>
              </a:rPr>
              <a:t>These figures were prior to  the  consolidation </a:t>
            </a:r>
            <a:r>
              <a:rPr lang="en-US" dirty="0" err="1" smtClean="0">
                <a:latin typeface="Arial" charset="0"/>
                <a:cs typeface="Arial" charset="0"/>
              </a:rPr>
              <a:t>initaitive</a:t>
            </a:r>
            <a:r>
              <a:rPr lang="en-US" dirty="0" smtClean="0">
                <a:latin typeface="Arial" charset="0"/>
                <a:cs typeface="Arial" charset="0"/>
              </a:rPr>
              <a:t> announcement this winter, so they will likely go higher .</a:t>
            </a:r>
          </a:p>
        </p:txBody>
      </p:sp>
      <p:sp>
        <p:nvSpPr>
          <p:cNvPr id="207876" name="Date Placeholder 3"/>
          <p:cNvSpPr>
            <a:spLocks noGrp="1"/>
          </p:cNvSpPr>
          <p:nvPr>
            <p:ph type="dt" sz="quarter" idx="1"/>
          </p:nvPr>
        </p:nvSpPr>
        <p:spPr>
          <a:noFill/>
        </p:spPr>
        <p:txBody>
          <a:bodyPr/>
          <a:lstStyle/>
          <a:p>
            <a:pPr defTabSz="929319"/>
            <a:fld id="{6BC91DF2-5F28-4DD1-A5E1-6B87887CBB3B}" type="datetime1">
              <a:rPr lang="en-US" smtClean="0"/>
              <a:pPr defTabSz="929319"/>
              <a:t>4/19/2010</a:t>
            </a:fld>
            <a:endParaRPr lang="en-US" dirty="0" smtClean="0"/>
          </a:p>
        </p:txBody>
      </p:sp>
      <p:sp>
        <p:nvSpPr>
          <p:cNvPr id="207877" name="Footer Placeholder 4"/>
          <p:cNvSpPr>
            <a:spLocks noGrp="1"/>
          </p:cNvSpPr>
          <p:nvPr>
            <p:ph type="ftr" sz="quarter" idx="4"/>
          </p:nvPr>
        </p:nvSpPr>
        <p:spPr>
          <a:noFill/>
        </p:spPr>
        <p:txBody>
          <a:bodyPr/>
          <a:lstStyle/>
          <a:p>
            <a:pPr defTabSz="929319"/>
            <a:r>
              <a:rPr lang="en-US" dirty="0" smtClean="0"/>
              <a:t>© 2009 by INPUT. All rights reserved</a:t>
            </a:r>
          </a:p>
        </p:txBody>
      </p:sp>
      <p:sp>
        <p:nvSpPr>
          <p:cNvPr id="207878" name="Slide Number Placeholder 5"/>
          <p:cNvSpPr>
            <a:spLocks noGrp="1"/>
          </p:cNvSpPr>
          <p:nvPr>
            <p:ph type="sldNum" sz="quarter" idx="5"/>
          </p:nvPr>
        </p:nvSpPr>
        <p:spPr>
          <a:noFill/>
        </p:spPr>
        <p:txBody>
          <a:bodyPr/>
          <a:lstStyle/>
          <a:p>
            <a:pPr defTabSz="929319"/>
            <a:fld id="{B176AD55-C9E4-4086-81A2-4F8962E59B27}" type="slidenum">
              <a:rPr lang="en-US" smtClean="0"/>
              <a:pPr defTabSz="929319"/>
              <a:t>25</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670050" y="693738"/>
            <a:ext cx="3608388" cy="2578100"/>
          </a:xfrm>
          <a:ln/>
        </p:spPr>
      </p:sp>
      <p:sp>
        <p:nvSpPr>
          <p:cNvPr id="129027" name="Notes Placeholder 2"/>
          <p:cNvSpPr>
            <a:spLocks noGrp="1"/>
          </p:cNvSpPr>
          <p:nvPr>
            <p:ph type="body" idx="1"/>
          </p:nvPr>
        </p:nvSpPr>
        <p:spPr>
          <a:xfrm>
            <a:off x="381000" y="3794125"/>
            <a:ext cx="6340475" cy="4000500"/>
          </a:xfrm>
          <a:noFill/>
          <a:ln/>
        </p:spPr>
        <p:txBody>
          <a:bodyPr/>
          <a:lstStyle/>
          <a:p>
            <a:pPr>
              <a:lnSpc>
                <a:spcPct val="100000"/>
              </a:lnSpc>
              <a:spcBef>
                <a:spcPct val="0"/>
              </a:spcBef>
            </a:pPr>
            <a:r>
              <a:rPr lang="en-US" sz="1000" smtClean="0">
                <a:latin typeface="Arial" charset="0"/>
                <a:cs typeface="Arial" charset="0"/>
              </a:rPr>
              <a:t>For purposes of this forecast, INPUT has created two “bucket” categories for anti-WFA IT solutions as follows:</a:t>
            </a:r>
          </a:p>
          <a:p>
            <a:pPr>
              <a:lnSpc>
                <a:spcPct val="100000"/>
              </a:lnSpc>
              <a:spcBef>
                <a:spcPct val="0"/>
              </a:spcBef>
            </a:pPr>
            <a:r>
              <a:rPr lang="en-US" sz="1000" smtClean="0">
                <a:latin typeface="Arial" charset="0"/>
                <a:cs typeface="Arial" charset="0"/>
              </a:rPr>
              <a:t>Audit &amp; Recovery:</a:t>
            </a:r>
          </a:p>
          <a:p>
            <a:pPr lvl="1">
              <a:lnSpc>
                <a:spcPct val="100000"/>
              </a:lnSpc>
              <a:spcBef>
                <a:spcPct val="0"/>
              </a:spcBef>
            </a:pPr>
            <a:r>
              <a:rPr lang="en-US" sz="1000" smtClean="0">
                <a:latin typeface="Arial" charset="0"/>
                <a:cs typeface="Arial" charset="0"/>
              </a:rPr>
              <a:t>Investigative case management systems</a:t>
            </a:r>
          </a:p>
          <a:p>
            <a:pPr lvl="1">
              <a:lnSpc>
                <a:spcPct val="100000"/>
              </a:lnSpc>
              <a:spcBef>
                <a:spcPct val="0"/>
              </a:spcBef>
            </a:pPr>
            <a:r>
              <a:rPr lang="en-US" sz="1000" smtClean="0">
                <a:latin typeface="Arial" charset="0"/>
                <a:cs typeface="Arial" charset="0"/>
              </a:rPr>
              <a:t>Mobility solutions for investigators</a:t>
            </a:r>
          </a:p>
          <a:p>
            <a:pPr lvl="1">
              <a:lnSpc>
                <a:spcPct val="100000"/>
              </a:lnSpc>
              <a:spcBef>
                <a:spcPct val="0"/>
              </a:spcBef>
            </a:pPr>
            <a:r>
              <a:rPr lang="en-US" sz="1000" smtClean="0">
                <a:latin typeface="Arial" charset="0"/>
                <a:cs typeface="Arial" charset="0"/>
              </a:rPr>
              <a:t>Data mining/analytics of </a:t>
            </a:r>
            <a:r>
              <a:rPr lang="en-US" sz="1000" u="sng" smtClean="0">
                <a:latin typeface="Arial" charset="0"/>
                <a:cs typeface="Arial" charset="0"/>
              </a:rPr>
              <a:t>post-payment</a:t>
            </a:r>
            <a:r>
              <a:rPr lang="en-US" sz="1000" smtClean="0">
                <a:latin typeface="Arial" charset="0"/>
                <a:cs typeface="Arial" charset="0"/>
              </a:rPr>
              <a:t> data</a:t>
            </a:r>
          </a:p>
          <a:p>
            <a:pPr lvl="2">
              <a:lnSpc>
                <a:spcPct val="100000"/>
              </a:lnSpc>
              <a:spcBef>
                <a:spcPct val="0"/>
              </a:spcBef>
              <a:buFontTx/>
              <a:buChar char="-"/>
            </a:pPr>
            <a:r>
              <a:rPr lang="en-US" sz="1000" smtClean="0">
                <a:latin typeface="Arial" charset="0"/>
                <a:cs typeface="Arial" charset="0"/>
              </a:rPr>
              <a:t>Cross-matching of data against other government programs (e.g., vital records, employment registries, etc.)</a:t>
            </a:r>
          </a:p>
          <a:p>
            <a:pPr lvl="2">
              <a:lnSpc>
                <a:spcPct val="100000"/>
              </a:lnSpc>
              <a:spcBef>
                <a:spcPct val="0"/>
              </a:spcBef>
              <a:buFontTx/>
              <a:buChar char="-"/>
            </a:pPr>
            <a:r>
              <a:rPr lang="en-US" sz="1000" smtClean="0">
                <a:latin typeface="Arial" charset="0"/>
                <a:cs typeface="Arial" charset="0"/>
              </a:rPr>
              <a:t>Automated query and reporting tools</a:t>
            </a:r>
          </a:p>
          <a:p>
            <a:pPr lvl="2">
              <a:lnSpc>
                <a:spcPct val="100000"/>
              </a:lnSpc>
              <a:spcBef>
                <a:spcPct val="0"/>
              </a:spcBef>
              <a:buFontTx/>
              <a:buChar char="-"/>
            </a:pPr>
            <a:r>
              <a:rPr lang="en-US" sz="1000" smtClean="0">
                <a:latin typeface="Arial" charset="0"/>
                <a:cs typeface="Arial" charset="0"/>
              </a:rPr>
              <a:t>Automated flagging tools</a:t>
            </a:r>
          </a:p>
          <a:p>
            <a:pPr lvl="1">
              <a:lnSpc>
                <a:spcPct val="100000"/>
              </a:lnSpc>
              <a:spcBef>
                <a:spcPct val="0"/>
              </a:spcBef>
            </a:pPr>
            <a:r>
              <a:rPr lang="en-US" sz="1000" smtClean="0">
                <a:latin typeface="Arial" charset="0"/>
                <a:cs typeface="Arial" charset="0"/>
              </a:rPr>
              <a:t>Online fraud reporting sites</a:t>
            </a:r>
          </a:p>
          <a:p>
            <a:pPr>
              <a:lnSpc>
                <a:spcPct val="100000"/>
              </a:lnSpc>
              <a:spcBef>
                <a:spcPct val="0"/>
              </a:spcBef>
            </a:pPr>
            <a:r>
              <a:rPr lang="en-US" sz="1000" smtClean="0">
                <a:latin typeface="Arial" charset="0"/>
                <a:cs typeface="Arial" charset="0"/>
              </a:rPr>
              <a:t>Business Intelligence (BI) &amp; Prevention:</a:t>
            </a:r>
          </a:p>
          <a:p>
            <a:pPr lvl="1">
              <a:lnSpc>
                <a:spcPct val="100000"/>
              </a:lnSpc>
              <a:spcBef>
                <a:spcPct val="0"/>
              </a:spcBef>
            </a:pPr>
            <a:r>
              <a:rPr lang="en-US" sz="1000" smtClean="0">
                <a:latin typeface="Arial" charset="0"/>
                <a:cs typeface="Arial" charset="0"/>
              </a:rPr>
              <a:t>Online benefits application solutions</a:t>
            </a:r>
          </a:p>
          <a:p>
            <a:pPr lvl="2">
              <a:lnSpc>
                <a:spcPct val="100000"/>
              </a:lnSpc>
              <a:spcBef>
                <a:spcPct val="0"/>
              </a:spcBef>
              <a:buFontTx/>
              <a:buChar char="-"/>
            </a:pPr>
            <a:r>
              <a:rPr lang="en-US" sz="1000" smtClean="0">
                <a:latin typeface="Arial" charset="0"/>
                <a:cs typeface="Arial" charset="0"/>
              </a:rPr>
              <a:t>Identity verification tools (e.g., SSN, last known address, citizenship/residency, etc.)</a:t>
            </a:r>
          </a:p>
          <a:p>
            <a:pPr lvl="2">
              <a:lnSpc>
                <a:spcPct val="100000"/>
              </a:lnSpc>
              <a:spcBef>
                <a:spcPct val="0"/>
              </a:spcBef>
              <a:buFontTx/>
              <a:buChar char="-"/>
            </a:pPr>
            <a:r>
              <a:rPr lang="en-US" sz="1000" smtClean="0">
                <a:latin typeface="Arial" charset="0"/>
                <a:cs typeface="Arial" charset="0"/>
              </a:rPr>
              <a:t>Personal identification numbers (PINs) for online benefits management</a:t>
            </a:r>
          </a:p>
          <a:p>
            <a:pPr lvl="2">
              <a:lnSpc>
                <a:spcPct val="100000"/>
              </a:lnSpc>
              <a:spcBef>
                <a:spcPct val="0"/>
              </a:spcBef>
              <a:buFontTx/>
              <a:buChar char="-"/>
            </a:pPr>
            <a:r>
              <a:rPr lang="en-US" sz="1000" smtClean="0">
                <a:latin typeface="Arial" charset="0"/>
                <a:cs typeface="Arial" charset="0"/>
              </a:rPr>
              <a:t>Security and privacy enhancements</a:t>
            </a:r>
          </a:p>
          <a:p>
            <a:pPr lvl="1">
              <a:lnSpc>
                <a:spcPct val="100000"/>
              </a:lnSpc>
              <a:spcBef>
                <a:spcPct val="0"/>
              </a:spcBef>
            </a:pPr>
            <a:r>
              <a:rPr lang="en-US" sz="1000" smtClean="0">
                <a:latin typeface="Arial" charset="0"/>
                <a:cs typeface="Arial" charset="0"/>
              </a:rPr>
              <a:t>Online education tools</a:t>
            </a:r>
          </a:p>
          <a:p>
            <a:pPr lvl="1">
              <a:lnSpc>
                <a:spcPct val="100000"/>
              </a:lnSpc>
              <a:spcBef>
                <a:spcPct val="0"/>
              </a:spcBef>
            </a:pPr>
            <a:r>
              <a:rPr lang="en-US" sz="1000" smtClean="0">
                <a:latin typeface="Arial" charset="0"/>
                <a:cs typeface="Arial" charset="0"/>
              </a:rPr>
              <a:t>Help desk services</a:t>
            </a:r>
          </a:p>
          <a:p>
            <a:pPr lvl="1">
              <a:lnSpc>
                <a:spcPct val="100000"/>
              </a:lnSpc>
              <a:spcBef>
                <a:spcPct val="0"/>
              </a:spcBef>
            </a:pPr>
            <a:r>
              <a:rPr lang="en-US" sz="1000" smtClean="0">
                <a:latin typeface="Arial" charset="0"/>
                <a:cs typeface="Arial" charset="0"/>
              </a:rPr>
              <a:t>Document imaging and management systems</a:t>
            </a:r>
          </a:p>
          <a:p>
            <a:pPr lvl="1">
              <a:lnSpc>
                <a:spcPct val="100000"/>
              </a:lnSpc>
              <a:spcBef>
                <a:spcPct val="0"/>
              </a:spcBef>
            </a:pPr>
            <a:r>
              <a:rPr lang="en-US" sz="1000" smtClean="0">
                <a:latin typeface="Arial" charset="0"/>
                <a:cs typeface="Arial" charset="0"/>
              </a:rPr>
              <a:t>Cross-matching of data against other—primarily neighboring—state governments’ and federal programmatic records</a:t>
            </a:r>
          </a:p>
          <a:p>
            <a:pPr lvl="1">
              <a:lnSpc>
                <a:spcPct val="100000"/>
              </a:lnSpc>
              <a:spcBef>
                <a:spcPct val="0"/>
              </a:spcBef>
            </a:pPr>
            <a:r>
              <a:rPr lang="en-US" sz="1000" smtClean="0">
                <a:latin typeface="Arial" charset="0"/>
                <a:cs typeface="Arial" charset="0"/>
              </a:rPr>
              <a:t>Data mining/analytics for screening of pre-payment data</a:t>
            </a:r>
          </a:p>
          <a:p>
            <a:pPr lvl="2">
              <a:lnSpc>
                <a:spcPct val="100000"/>
              </a:lnSpc>
              <a:spcBef>
                <a:spcPct val="0"/>
              </a:spcBef>
              <a:buFontTx/>
              <a:buChar char="-"/>
            </a:pPr>
            <a:r>
              <a:rPr lang="en-US" sz="1000" smtClean="0">
                <a:latin typeface="Arial" charset="0"/>
                <a:cs typeface="Arial" charset="0"/>
              </a:rPr>
              <a:t>Demographic and geographic analysis</a:t>
            </a:r>
          </a:p>
          <a:p>
            <a:pPr lvl="2">
              <a:lnSpc>
                <a:spcPct val="100000"/>
              </a:lnSpc>
              <a:spcBef>
                <a:spcPct val="0"/>
              </a:spcBef>
              <a:buFontTx/>
              <a:buChar char="-"/>
            </a:pPr>
            <a:r>
              <a:rPr lang="en-US" sz="1000" smtClean="0">
                <a:latin typeface="Arial" charset="0"/>
                <a:cs typeface="Arial" charset="0"/>
              </a:rPr>
              <a:t>Automated query and reporting tools</a:t>
            </a:r>
          </a:p>
          <a:p>
            <a:pPr lvl="2">
              <a:lnSpc>
                <a:spcPct val="100000"/>
              </a:lnSpc>
              <a:spcBef>
                <a:spcPct val="0"/>
              </a:spcBef>
              <a:buFontTx/>
              <a:buChar char="-"/>
            </a:pPr>
            <a:r>
              <a:rPr lang="en-US" sz="1000" smtClean="0">
                <a:latin typeface="Arial" charset="0"/>
                <a:cs typeface="Arial" charset="0"/>
              </a:rPr>
              <a:t>Background checks against private-sector data sources (e.g., credit records, etc.)</a:t>
            </a:r>
          </a:p>
          <a:p>
            <a:pPr lvl="2">
              <a:lnSpc>
                <a:spcPct val="100000"/>
              </a:lnSpc>
              <a:spcBef>
                <a:spcPct val="0"/>
              </a:spcBef>
              <a:buFontTx/>
              <a:buChar char="-"/>
            </a:pPr>
            <a:r>
              <a:rPr lang="en-US" sz="1000" smtClean="0">
                <a:latin typeface="Arial" charset="0"/>
                <a:cs typeface="Arial" charset="0"/>
              </a:rPr>
              <a:t>Automated flagging tools</a:t>
            </a:r>
          </a:p>
          <a:p>
            <a:pPr lvl="1">
              <a:lnSpc>
                <a:spcPct val="100000"/>
              </a:lnSpc>
              <a:spcBef>
                <a:spcPct val="0"/>
              </a:spcBef>
            </a:pPr>
            <a:r>
              <a:rPr lang="en-US" sz="1000" smtClean="0">
                <a:latin typeface="Arial" charset="0"/>
                <a:cs typeface="Arial" charset="0"/>
              </a:rPr>
              <a:t>Electronic benefits transfer (EBT) and other point-of-service (POS) solutions that reduce WFA exposure and provide near real-time activity data for data mining/analysis</a:t>
            </a:r>
          </a:p>
          <a:p>
            <a:pPr>
              <a:lnSpc>
                <a:spcPct val="100000"/>
              </a:lnSpc>
              <a:spcBef>
                <a:spcPct val="0"/>
              </a:spcBef>
            </a:pPr>
            <a:r>
              <a:rPr lang="en-US" sz="1000" smtClean="0">
                <a:latin typeface="Arial" charset="0"/>
                <a:cs typeface="Arial" charset="0"/>
              </a:rPr>
              <a:t>WFA investment is a very small portion of the overall program outlay.  BI/prevention tools are cheaper than audit/recovery because audit and recovery requires lots of code/hardware modernization to achieve integration.  BI&amp;P relies on data warehouses/indexes rather than reconfiguration of the original platforms/data sets or shipping massive data sets over to contractors to sort out.</a:t>
            </a:r>
          </a:p>
          <a:p>
            <a:pPr>
              <a:lnSpc>
                <a:spcPct val="100000"/>
              </a:lnSpc>
              <a:spcBef>
                <a:spcPct val="0"/>
              </a:spcBef>
            </a:pPr>
            <a:endParaRPr lang="en-US" sz="1000" smtClean="0">
              <a:latin typeface="Arial" charset="0"/>
              <a:cs typeface="Arial" charset="0"/>
            </a:endParaRPr>
          </a:p>
        </p:txBody>
      </p:sp>
      <p:sp>
        <p:nvSpPr>
          <p:cNvPr id="129028" name="Date Placeholder 3"/>
          <p:cNvSpPr>
            <a:spLocks noGrp="1"/>
          </p:cNvSpPr>
          <p:nvPr>
            <p:ph type="dt" sz="quarter" idx="1"/>
          </p:nvPr>
        </p:nvSpPr>
        <p:spPr>
          <a:noFill/>
        </p:spPr>
        <p:txBody>
          <a:bodyPr/>
          <a:lstStyle/>
          <a:p>
            <a:fld id="{F07CCDFF-E184-4DE8-918B-C504917347DB}" type="datetime1">
              <a:rPr lang="en-US" smtClean="0"/>
              <a:pPr/>
              <a:t>4/19/2010</a:t>
            </a:fld>
            <a:endParaRPr lang="en-US" smtClean="0"/>
          </a:p>
        </p:txBody>
      </p:sp>
      <p:sp>
        <p:nvSpPr>
          <p:cNvPr id="129029" name="Footer Placeholder 4"/>
          <p:cNvSpPr>
            <a:spLocks noGrp="1"/>
          </p:cNvSpPr>
          <p:nvPr>
            <p:ph type="ftr" sz="quarter" idx="4"/>
          </p:nvPr>
        </p:nvSpPr>
        <p:spPr>
          <a:noFill/>
        </p:spPr>
        <p:txBody>
          <a:bodyPr/>
          <a:lstStyle/>
          <a:p>
            <a:r>
              <a:rPr lang="en-US" smtClean="0"/>
              <a:t>© 2009 by INPUT.  All rights reserved.</a:t>
            </a:r>
          </a:p>
        </p:txBody>
      </p:sp>
      <p:sp>
        <p:nvSpPr>
          <p:cNvPr id="129030" name="Slide Number Placeholder 5"/>
          <p:cNvSpPr>
            <a:spLocks noGrp="1"/>
          </p:cNvSpPr>
          <p:nvPr>
            <p:ph type="sldNum" sz="quarter" idx="5"/>
          </p:nvPr>
        </p:nvSpPr>
        <p:spPr>
          <a:noFill/>
        </p:spPr>
        <p:txBody>
          <a:bodyPr/>
          <a:lstStyle/>
          <a:p>
            <a:fld id="{BC3D24F2-489F-4F54-B01D-3352697EA88B}"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38594" y="3470353"/>
            <a:ext cx="6908306" cy="5272050"/>
          </a:xfrm>
        </p:spPr>
        <p:txBody>
          <a:bodyPr>
            <a:noAutofit/>
          </a:bodyPr>
          <a:lstStyle/>
          <a:p>
            <a:pPr marL="0">
              <a:buNone/>
              <a:defRPr/>
            </a:pPr>
            <a:r>
              <a:rPr lang="en-US" sz="1000" dirty="0" smtClean="0"/>
              <a:t>	</a:t>
            </a:r>
          </a:p>
          <a:p>
            <a:pPr>
              <a:buFontTx/>
              <a:buNone/>
              <a:defRPr/>
            </a:pPr>
            <a:endParaRPr lang="en-US" sz="1000" b="1" dirty="0" smtClean="0"/>
          </a:p>
        </p:txBody>
      </p:sp>
      <p:sp>
        <p:nvSpPr>
          <p:cNvPr id="117764" name="Date Placeholder 3"/>
          <p:cNvSpPr>
            <a:spLocks noGrp="1"/>
          </p:cNvSpPr>
          <p:nvPr>
            <p:ph type="dt" sz="quarter" idx="1"/>
          </p:nvPr>
        </p:nvSpPr>
        <p:spPr/>
        <p:txBody>
          <a:bodyPr/>
          <a:lstStyle/>
          <a:p>
            <a:pPr defTabSz="910411">
              <a:defRPr/>
            </a:pPr>
            <a:fld id="{A2DD1D07-4E2C-4209-9939-952550914AC6}" type="datetime1">
              <a:rPr lang="en-US" smtClean="0"/>
              <a:pPr defTabSz="910411">
                <a:defRPr/>
              </a:pPr>
              <a:t>4/19/2010</a:t>
            </a:fld>
            <a:endParaRPr lang="en-US" dirty="0" smtClean="0"/>
          </a:p>
        </p:txBody>
      </p:sp>
      <p:sp>
        <p:nvSpPr>
          <p:cNvPr id="117765" name="Footer Placeholder 4"/>
          <p:cNvSpPr>
            <a:spLocks noGrp="1"/>
          </p:cNvSpPr>
          <p:nvPr>
            <p:ph type="ftr" sz="quarter" idx="4"/>
          </p:nvPr>
        </p:nvSpPr>
        <p:spPr/>
        <p:txBody>
          <a:bodyPr/>
          <a:lstStyle/>
          <a:p>
            <a:pPr defTabSz="910411">
              <a:defRPr/>
            </a:pPr>
            <a:r>
              <a:rPr lang="en-US" dirty="0" smtClean="0"/>
              <a:t>© 2009</a:t>
            </a:r>
          </a:p>
        </p:txBody>
      </p:sp>
      <p:sp>
        <p:nvSpPr>
          <p:cNvPr id="117766" name="Slide Number Placeholder 5"/>
          <p:cNvSpPr>
            <a:spLocks noGrp="1"/>
          </p:cNvSpPr>
          <p:nvPr>
            <p:ph type="sldNum" sz="quarter" idx="5"/>
          </p:nvPr>
        </p:nvSpPr>
        <p:spPr/>
        <p:txBody>
          <a:bodyPr/>
          <a:lstStyle/>
          <a:p>
            <a:pPr defTabSz="910411">
              <a:defRPr/>
            </a:pPr>
            <a:fld id="{F3478031-D8FE-4A0D-BAB7-4A6C232AA531}" type="slidenum">
              <a:rPr lang="en-US" smtClean="0"/>
              <a:pPr defTabSz="910411">
                <a:defRPr/>
              </a:pPr>
              <a:t>27</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marL="0" indent="0"/>
            <a:endParaRPr lang="en-US" dirty="0" smtClean="0"/>
          </a:p>
        </p:txBody>
      </p:sp>
      <p:sp>
        <p:nvSpPr>
          <p:cNvPr id="145412" name="Date Placeholder 3"/>
          <p:cNvSpPr>
            <a:spLocks noGrp="1"/>
          </p:cNvSpPr>
          <p:nvPr>
            <p:ph type="dt" sz="quarter" idx="1"/>
          </p:nvPr>
        </p:nvSpPr>
        <p:spPr/>
        <p:txBody>
          <a:bodyPr/>
          <a:lstStyle/>
          <a:p>
            <a:pPr defTabSz="929366">
              <a:defRPr/>
            </a:pPr>
            <a:fld id="{C6C136DF-FECF-41F1-9056-A9D5B6FA9F95}" type="datetime1">
              <a:rPr lang="en-US" smtClean="0"/>
              <a:pPr defTabSz="929366">
                <a:defRPr/>
              </a:pPr>
              <a:t>4/19/2010</a:t>
            </a:fld>
            <a:endParaRPr lang="en-US" dirty="0" smtClean="0"/>
          </a:p>
        </p:txBody>
      </p:sp>
      <p:sp>
        <p:nvSpPr>
          <p:cNvPr id="145413" name="Slide Number Placeholder 5"/>
          <p:cNvSpPr>
            <a:spLocks noGrp="1"/>
          </p:cNvSpPr>
          <p:nvPr>
            <p:ph type="sldNum" sz="quarter" idx="5"/>
          </p:nvPr>
        </p:nvSpPr>
        <p:spPr/>
        <p:txBody>
          <a:bodyPr/>
          <a:lstStyle/>
          <a:p>
            <a:pPr defTabSz="929366">
              <a:defRPr/>
            </a:pPr>
            <a:fld id="{2DC9808E-F6B6-4951-B5C8-2B5E2C167595}" type="slidenum">
              <a:rPr lang="en-US" smtClean="0"/>
              <a:pPr defTabSz="929366">
                <a:defRPr/>
              </a:pPr>
              <a:t>29</a:t>
            </a:fld>
            <a:endParaRPr lang="en-US" dirty="0" smtClean="0"/>
          </a:p>
        </p:txBody>
      </p:sp>
      <p:sp>
        <p:nvSpPr>
          <p:cNvPr id="145414" name="Footer Placeholder 6"/>
          <p:cNvSpPr>
            <a:spLocks noGrp="1"/>
          </p:cNvSpPr>
          <p:nvPr>
            <p:ph type="ftr" sz="quarter" idx="4"/>
          </p:nvPr>
        </p:nvSpPr>
        <p:spPr/>
        <p:txBody>
          <a:bodyPr/>
          <a:lstStyle/>
          <a:p>
            <a:pPr defTabSz="929366">
              <a:defRPr/>
            </a:pPr>
            <a:r>
              <a:rPr lang="en-US" dirty="0" smtClean="0"/>
              <a:t>© 2008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828800" y="561975"/>
            <a:ext cx="3109913" cy="2220913"/>
          </a:xfrm>
          <a:ln/>
        </p:spPr>
      </p:sp>
      <p:sp>
        <p:nvSpPr>
          <p:cNvPr id="91139" name="Notes Placeholder 2"/>
          <p:cNvSpPr>
            <a:spLocks noGrp="1"/>
          </p:cNvSpPr>
          <p:nvPr>
            <p:ph type="body" idx="1"/>
          </p:nvPr>
        </p:nvSpPr>
        <p:spPr>
          <a:noFill/>
          <a:ln/>
        </p:spPr>
        <p:txBody>
          <a:bodyPr/>
          <a:lstStyle/>
          <a:p>
            <a:r>
              <a:rPr lang="en-US" sz="1000" dirty="0" smtClean="0">
                <a:latin typeface="Arial" charset="0"/>
                <a:cs typeface="Arial" charset="0"/>
              </a:rPr>
              <a:t>The FY2011 budget request includes a freeze in departmental discretionary budgets for the next three fiscal years – FY2011 through FY2013. However, this freeze would not apply to certain departments and programs that have a security-related mission, such as Defense, Veterans Administration, Homeland Security and Energy’s National Nuclear Security Administration.</a:t>
            </a:r>
          </a:p>
          <a:p>
            <a:r>
              <a:rPr lang="en-US" sz="1000" dirty="0" smtClean="0">
                <a:latin typeface="Arial" charset="0"/>
                <a:cs typeface="Arial" charset="0"/>
              </a:rPr>
              <a:t>Examples of stimulus program expansion:</a:t>
            </a:r>
          </a:p>
          <a:p>
            <a:pPr lvl="1"/>
            <a:r>
              <a:rPr lang="en-US" sz="1000" dirty="0" smtClean="0">
                <a:latin typeface="Arial" charset="0"/>
                <a:cs typeface="Arial" charset="0"/>
              </a:rPr>
              <a:t>Health Information Technology (IT) Adoption  - $110M for continuing efforts to strengthen health IT policy, coordination, and research activities; $286 million in the Agency for Healthcare Research and Quality for </a:t>
            </a:r>
            <a:r>
              <a:rPr lang="en-US" sz="1000" u="sng" dirty="0" smtClean="0">
                <a:latin typeface="Arial" charset="0"/>
                <a:cs typeface="Arial" charset="0"/>
              </a:rPr>
              <a:t>research that compares the effectiveness of different medical options</a:t>
            </a:r>
            <a:r>
              <a:rPr lang="en-US" sz="1000" dirty="0" smtClean="0">
                <a:latin typeface="Arial" charset="0"/>
                <a:cs typeface="Arial" charset="0"/>
              </a:rPr>
              <a:t>, building on the expansion of this research begun under ARRA.</a:t>
            </a:r>
          </a:p>
          <a:p>
            <a:pPr lvl="1"/>
            <a:r>
              <a:rPr lang="en-US" sz="1000" b="1" dirty="0" smtClean="0">
                <a:latin typeface="Arial" charset="0"/>
                <a:cs typeface="Arial" charset="0"/>
              </a:rPr>
              <a:t>S&amp;L Medicaid support: </a:t>
            </a:r>
            <a:r>
              <a:rPr lang="en-US" sz="1000" dirty="0" smtClean="0">
                <a:latin typeface="Arial" charset="0"/>
                <a:cs typeface="Arial" charset="0"/>
              </a:rPr>
              <a:t>The budget extends the Federal Medical Assistance Percentage (FMAP) relief through the end of June 2011 to help states deal with project budget shortfalls and contribute to job creation. This would provide an additional $25.5B.</a:t>
            </a:r>
          </a:p>
          <a:p>
            <a:pPr lvl="1"/>
            <a:r>
              <a:rPr lang="en-US" sz="1000" b="1" dirty="0" smtClean="0">
                <a:latin typeface="Arial" charset="0"/>
                <a:cs typeface="Arial" charset="0"/>
              </a:rPr>
              <a:t>Build America Bonds: </a:t>
            </a:r>
            <a:r>
              <a:rPr lang="en-US" sz="1000" dirty="0" smtClean="0">
                <a:latin typeface="Arial" charset="0"/>
                <a:cs typeface="Arial" charset="0"/>
              </a:rPr>
              <a:t>States, localities and municipalities sell these bonds (debt securities) to finance capital investments. The Treasury Department pays issuers 35% of the interest paid to investors so that governments are offering interest rates that are competitive to corporations.</a:t>
            </a:r>
          </a:p>
          <a:p>
            <a:pPr lvl="2">
              <a:buFontTx/>
              <a:buChar char="•"/>
            </a:pPr>
            <a:r>
              <a:rPr lang="en-US" sz="1000" dirty="0" smtClean="0">
                <a:latin typeface="Arial" charset="0"/>
                <a:cs typeface="Arial" charset="0"/>
              </a:rPr>
              <a:t> Support includes $266M for FY11 and $$1.2B for FY12.  The Administration also proposes to expand the Build America Bond program beyond new investments in governmental capital projects.</a:t>
            </a:r>
          </a:p>
          <a:p>
            <a:pPr lvl="1"/>
            <a:r>
              <a:rPr lang="en-US" sz="1000" b="1" dirty="0" smtClean="0">
                <a:latin typeface="Arial" charset="0"/>
                <a:cs typeface="Arial" charset="0"/>
              </a:rPr>
              <a:t>Unemployment insurance benefits</a:t>
            </a:r>
            <a:r>
              <a:rPr lang="en-US" sz="1000" dirty="0" smtClean="0">
                <a:latin typeface="Arial" charset="0"/>
                <a:cs typeface="Arial" charset="0"/>
              </a:rPr>
              <a:t>: $31M to extend the support started in ARRA.</a:t>
            </a:r>
          </a:p>
          <a:p>
            <a:pPr lvl="1"/>
            <a:r>
              <a:rPr lang="en-US" sz="1000" b="1" dirty="0" smtClean="0">
                <a:latin typeface="Arial" charset="0"/>
                <a:cs typeface="Arial" charset="0"/>
              </a:rPr>
              <a:t>Head Start/Early Head Start (nutritional/educational programs for schoolchildren):</a:t>
            </a:r>
            <a:r>
              <a:rPr lang="en-US" sz="1000" dirty="0" smtClean="0">
                <a:latin typeface="Arial" charset="0"/>
                <a:cs typeface="Arial" charset="0"/>
              </a:rPr>
              <a:t> Extending the ARRA expansion of Head Start and Early Head Start, providing an increase of $1.6 billion. </a:t>
            </a:r>
          </a:p>
          <a:p>
            <a:pPr lvl="1"/>
            <a:r>
              <a:rPr lang="en-US" sz="1000" b="1" dirty="0" smtClean="0">
                <a:latin typeface="Arial" charset="0"/>
                <a:cs typeface="Arial" charset="0"/>
              </a:rPr>
              <a:t>Infrastructure: </a:t>
            </a:r>
            <a:endParaRPr lang="en-US" sz="1000" dirty="0" smtClean="0">
              <a:latin typeface="Arial" charset="0"/>
              <a:cs typeface="Arial" charset="0"/>
            </a:endParaRPr>
          </a:p>
          <a:p>
            <a:pPr lvl="2">
              <a:buFontTx/>
              <a:buChar char="•"/>
            </a:pPr>
            <a:r>
              <a:rPr lang="en-US" sz="1000" dirty="0" smtClean="0">
                <a:latin typeface="Arial" charset="0"/>
                <a:cs typeface="Arial" charset="0"/>
              </a:rPr>
              <a:t>S&amp;L Highway Infrastructure Programs – outlays up from $59M to $267M in FY11</a:t>
            </a:r>
          </a:p>
          <a:p>
            <a:pPr lvl="2">
              <a:buFontTx/>
              <a:buChar char="•"/>
            </a:pPr>
            <a:r>
              <a:rPr lang="en-US" sz="1000" dirty="0" smtClean="0">
                <a:latin typeface="Arial" charset="0"/>
                <a:cs typeface="Arial" charset="0"/>
              </a:rPr>
              <a:t>$3.3B to support clean water infrastructure</a:t>
            </a:r>
          </a:p>
          <a:p>
            <a:pPr lvl="2">
              <a:buFontTx/>
              <a:buChar char="•"/>
            </a:pPr>
            <a:r>
              <a:rPr lang="en-US" sz="1000" dirty="0" smtClean="0">
                <a:latin typeface="Arial" charset="0"/>
                <a:cs typeface="Arial" charset="0"/>
              </a:rPr>
              <a:t>$530 million to help State and local governments invest smarter in transportation infrastructure and leverage that investment to advance sustainable development</a:t>
            </a:r>
          </a:p>
          <a:p>
            <a:pPr lvl="2">
              <a:buFontTx/>
              <a:buChar char="•"/>
            </a:pPr>
            <a:r>
              <a:rPr lang="en-US" sz="1000" dirty="0" smtClean="0">
                <a:latin typeface="Arial" charset="0"/>
                <a:cs typeface="Arial" charset="0"/>
              </a:rPr>
              <a:t>$1B in funds to lay the foundation for a high-speed rail network (in addition to $8B provided in ARRA)</a:t>
            </a:r>
          </a:p>
          <a:p>
            <a:pPr lvl="2">
              <a:buFontTx/>
              <a:buChar char="•"/>
            </a:pPr>
            <a:r>
              <a:rPr lang="en-US" sz="1000" dirty="0" smtClean="0">
                <a:latin typeface="Arial" charset="0"/>
                <a:cs typeface="Arial" charset="0"/>
              </a:rPr>
              <a:t>$7.2B for broadband expansion</a:t>
            </a:r>
          </a:p>
        </p:txBody>
      </p:sp>
      <p:sp>
        <p:nvSpPr>
          <p:cNvPr id="20484" name="Date Placeholder 3"/>
          <p:cNvSpPr>
            <a:spLocks noGrp="1"/>
          </p:cNvSpPr>
          <p:nvPr>
            <p:ph type="dt" sz="quarter" idx="1"/>
          </p:nvPr>
        </p:nvSpPr>
        <p:spPr/>
        <p:txBody>
          <a:bodyPr/>
          <a:lstStyle/>
          <a:p>
            <a:pPr>
              <a:defRPr/>
            </a:pPr>
            <a:fld id="{B3963654-1A97-4B04-82E2-310A750F0BC7}" type="datetime1">
              <a:rPr lang="en-US" smtClean="0"/>
              <a:pPr>
                <a:defRPr/>
              </a:pPr>
              <a:t>4/19/2010</a:t>
            </a:fld>
            <a:endParaRPr lang="en-US" dirty="0" smtClean="0"/>
          </a:p>
        </p:txBody>
      </p:sp>
      <p:sp>
        <p:nvSpPr>
          <p:cNvPr id="20485" name="Footer Placeholder 4"/>
          <p:cNvSpPr>
            <a:spLocks noGrp="1"/>
          </p:cNvSpPr>
          <p:nvPr>
            <p:ph type="ftr" sz="quarter" idx="4"/>
          </p:nvPr>
        </p:nvSpPr>
        <p:spPr/>
        <p:txBody>
          <a:bodyPr/>
          <a:lstStyle/>
          <a:p>
            <a:pPr>
              <a:defRPr/>
            </a:pPr>
            <a:r>
              <a:rPr lang="en-US" smtClean="0"/>
              <a:t>© 2010 by INPUT. All rights reserved.</a:t>
            </a:r>
            <a:endParaRPr lang="en-US"/>
          </a:p>
        </p:txBody>
      </p:sp>
      <p:sp>
        <p:nvSpPr>
          <p:cNvPr id="20486" name="Slide Number Placeholder 5"/>
          <p:cNvSpPr>
            <a:spLocks noGrp="1"/>
          </p:cNvSpPr>
          <p:nvPr>
            <p:ph type="sldNum" sz="quarter" idx="5"/>
          </p:nvPr>
        </p:nvSpPr>
        <p:spPr/>
        <p:txBody>
          <a:bodyPr/>
          <a:lstStyle/>
          <a:p>
            <a:pPr>
              <a:defRPr/>
            </a:pPr>
            <a:r>
              <a:rPr lang="en-US"/>
              <a:t>Page </a:t>
            </a:r>
            <a:fld id="{A43442FB-8075-4FF1-A63C-B61A09A3C3A0}" type="slidenum">
              <a:rPr lang="en-US"/>
              <a:pPr>
                <a:defRPr/>
              </a:pPr>
              <a:t>3</a:t>
            </a:fld>
            <a:endParaRPr lang="en-US"/>
          </a:p>
        </p:txBody>
      </p:sp>
      <p:sp>
        <p:nvSpPr>
          <p:cNvPr id="91143" name="Rectangle 2"/>
          <p:cNvSpPr>
            <a:spLocks noGrp="1" noChangeArrowheads="1"/>
          </p:cNvSpPr>
          <p:nvPr>
            <p:ph type="hdr" sz="quarter"/>
          </p:nvPr>
        </p:nvSpPr>
        <p:spPr>
          <a:noFill/>
        </p:spPr>
        <p:txBody>
          <a:bodyPr/>
          <a:lstStyle/>
          <a:p>
            <a:pPr defTabSz="929366"/>
            <a:r>
              <a:rPr lang="en-US" dirty="0" smtClean="0">
                <a:cs typeface="Arial" charset="0"/>
              </a:rPr>
              <a:t>Themes and Priorities of the FY2011 Federal Budget Request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Autofit/>
          </a:bodyPr>
          <a:lstStyle/>
          <a:p>
            <a:pPr marL="120640" indent="-120640">
              <a:buNone/>
              <a:defRPr/>
            </a:pPr>
            <a:r>
              <a:rPr lang="en-US" sz="1100" b="1" dirty="0" smtClean="0">
                <a:latin typeface="+mn-lt"/>
                <a:cs typeface="Arial" pitchFamily="34" charset="0"/>
              </a:rPr>
              <a:t>Major Changes:</a:t>
            </a:r>
          </a:p>
          <a:p>
            <a:pPr marL="120640" indent="-120640" defTabSz="924550">
              <a:defRPr/>
            </a:pPr>
            <a:r>
              <a:rPr lang="en-US" sz="1100" b="1" dirty="0" smtClean="0">
                <a:cs typeface="Arial" pitchFamily="34" charset="0"/>
              </a:rPr>
              <a:t>Defense - </a:t>
            </a:r>
            <a:r>
              <a:rPr lang="en-US" sz="1100" dirty="0" smtClean="0">
                <a:cs typeface="Arial" pitchFamily="34" charset="0"/>
              </a:rPr>
              <a:t>FY2011 is up nearly 7% over FY2010 enacted levels. Last year we saw a 3% decrease in the DOD IT budget vs. 2009. Biggest increases</a:t>
            </a:r>
          </a:p>
          <a:p>
            <a:pPr marL="525131" lvl="1" indent="-120640" defTabSz="924550">
              <a:buFontTx/>
              <a:buChar char="•"/>
              <a:defRPr/>
            </a:pPr>
            <a:r>
              <a:rPr lang="en-US" sz="900" dirty="0" smtClean="0">
                <a:cs typeface="Arial" pitchFamily="34" charset="0"/>
              </a:rPr>
              <a:t>$1.6B for NGEN in the Navy (which coincides with a $1.5B cut in NMCI)</a:t>
            </a:r>
          </a:p>
          <a:p>
            <a:pPr marL="525131" lvl="1" indent="-120640" defTabSz="924550">
              <a:buFontTx/>
              <a:buChar char="•"/>
              <a:defRPr/>
            </a:pPr>
            <a:r>
              <a:rPr lang="en-US" sz="900" dirty="0" smtClean="0">
                <a:cs typeface="Arial" pitchFamily="34" charset="0"/>
              </a:rPr>
              <a:t>$300m for EHR Way Ahead (the new health record system planned for DOD)</a:t>
            </a:r>
          </a:p>
          <a:p>
            <a:pPr marL="525131" lvl="1" indent="-120640" defTabSz="924550">
              <a:buFontTx/>
              <a:buChar char="•"/>
              <a:defRPr/>
            </a:pPr>
            <a:r>
              <a:rPr lang="en-US" sz="900" dirty="0" smtClean="0">
                <a:cs typeface="Arial" pitchFamily="34" charset="0"/>
              </a:rPr>
              <a:t>$300m for Installation Information Infrastructure Modernization, which consists of major IT and telecom upgrades for Army facilities</a:t>
            </a:r>
          </a:p>
          <a:p>
            <a:pPr marL="120640" indent="-120640">
              <a:defRPr/>
            </a:pPr>
            <a:r>
              <a:rPr lang="en-US" sz="1100" b="1" dirty="0" smtClean="0">
                <a:latin typeface="+mn-lt"/>
                <a:cs typeface="Arial" pitchFamily="34" charset="0"/>
              </a:rPr>
              <a:t>DHS –</a:t>
            </a:r>
            <a:r>
              <a:rPr lang="en-US" sz="1100" dirty="0" smtClean="0">
                <a:latin typeface="+mn-lt"/>
                <a:cs typeface="Arial" pitchFamily="34" charset="0"/>
              </a:rPr>
              <a:t> 2% decrease (first annual decrease since inception). Biggest decreases due to $100m from </a:t>
            </a:r>
            <a:r>
              <a:rPr lang="en-US" sz="1100" dirty="0" err="1" smtClean="0">
                <a:latin typeface="+mn-lt"/>
                <a:cs typeface="Arial" pitchFamily="34" charset="0"/>
              </a:rPr>
              <a:t>SBInet</a:t>
            </a:r>
            <a:r>
              <a:rPr lang="en-US" sz="1100" dirty="0" smtClean="0">
                <a:latin typeface="+mn-lt"/>
                <a:cs typeface="Arial" pitchFamily="34" charset="0"/>
              </a:rPr>
              <a:t> and $75m in Automated Commercial Environment</a:t>
            </a:r>
          </a:p>
          <a:p>
            <a:pPr marL="120640" indent="-120640">
              <a:defRPr/>
            </a:pPr>
            <a:r>
              <a:rPr lang="en-US" sz="1100" b="1" dirty="0" smtClean="0">
                <a:cs typeface="Arial" pitchFamily="34" charset="0"/>
              </a:rPr>
              <a:t>Transportation </a:t>
            </a:r>
            <a:r>
              <a:rPr lang="en-US" sz="1100" dirty="0" smtClean="0">
                <a:cs typeface="Arial" pitchFamily="34" charset="0"/>
              </a:rPr>
              <a:t>is dominated by </a:t>
            </a:r>
            <a:r>
              <a:rPr lang="en-US" sz="1100" b="1" dirty="0" smtClean="0">
                <a:cs typeface="Arial" pitchFamily="34" charset="0"/>
              </a:rPr>
              <a:t>Next Generation Air Transportation System (</a:t>
            </a:r>
            <a:r>
              <a:rPr lang="en-US" sz="1100" b="1" dirty="0" err="1" smtClean="0">
                <a:cs typeface="Arial" pitchFamily="34" charset="0"/>
              </a:rPr>
              <a:t>NextGen</a:t>
            </a:r>
            <a:r>
              <a:rPr lang="en-US" sz="1100" b="1" dirty="0" smtClean="0">
                <a:cs typeface="Arial" pitchFamily="34" charset="0"/>
              </a:rPr>
              <a:t>)</a:t>
            </a:r>
            <a:r>
              <a:rPr lang="en-US" sz="1100" dirty="0" smtClean="0">
                <a:cs typeface="Arial" pitchFamily="34" charset="0"/>
              </a:rPr>
              <a:t>. The FY2011 budget of $557 million represents a 35% increase over the prior year.</a:t>
            </a:r>
          </a:p>
          <a:p>
            <a:pPr marL="120640" indent="-120640">
              <a:defRPr/>
            </a:pPr>
            <a:r>
              <a:rPr lang="en-US" sz="1100" b="1" dirty="0" smtClean="0">
                <a:cs typeface="Arial" pitchFamily="34" charset="0"/>
              </a:rPr>
              <a:t>Commerce </a:t>
            </a:r>
            <a:r>
              <a:rPr lang="en-US" sz="1100" dirty="0" smtClean="0">
                <a:cs typeface="Arial" pitchFamily="34" charset="0"/>
              </a:rPr>
              <a:t>– $3.1B decrease due to BTOP wind down and $700m due to Decennial Census wind down</a:t>
            </a:r>
          </a:p>
          <a:p>
            <a:pPr marL="120640" indent="-120640">
              <a:defRPr/>
            </a:pPr>
            <a:r>
              <a:rPr lang="en-US" sz="1100" b="1" dirty="0" smtClean="0">
                <a:cs typeface="Arial" pitchFamily="34" charset="0"/>
              </a:rPr>
              <a:t>NASA - </a:t>
            </a:r>
            <a:r>
              <a:rPr lang="en-US" sz="1100" dirty="0" smtClean="0">
                <a:cs typeface="Arial" pitchFamily="34" charset="0"/>
              </a:rPr>
              <a:t>5% IT budget reduction planned for FY2011. Largest decrease from Space Operations ($75M) and $50m decrease in IT development related to Space Station</a:t>
            </a:r>
            <a:endParaRPr lang="en-US" sz="1100" b="1" dirty="0" smtClean="0">
              <a:cs typeface="Arial" pitchFamily="34" charset="0"/>
            </a:endParaRPr>
          </a:p>
          <a:p>
            <a:pPr marL="120640" indent="-120640">
              <a:defRPr/>
            </a:pPr>
            <a:r>
              <a:rPr lang="en-US" sz="1100" b="1" dirty="0" smtClean="0">
                <a:latin typeface="+mn-lt"/>
                <a:cs typeface="Arial" pitchFamily="34" charset="0"/>
              </a:rPr>
              <a:t>Education – </a:t>
            </a:r>
            <a:r>
              <a:rPr lang="en-US" sz="1100" dirty="0" smtClean="0">
                <a:latin typeface="+mn-lt"/>
                <a:cs typeface="Arial" pitchFamily="34" charset="0"/>
              </a:rPr>
              <a:t>33% increase. Vast majority ($280m) associated with Aid Servicing which provides operations to collect Federal Student Loans from borrowers.</a:t>
            </a:r>
          </a:p>
          <a:p>
            <a:pPr marL="120640" indent="-120640">
              <a:defRPr/>
            </a:pPr>
            <a:r>
              <a:rPr lang="en-US" sz="1100" b="1" dirty="0" smtClean="0">
                <a:cs typeface="Arial" pitchFamily="34" charset="0"/>
              </a:rPr>
              <a:t>Labor</a:t>
            </a:r>
            <a:r>
              <a:rPr lang="en-US" sz="1100" dirty="0" smtClean="0">
                <a:cs typeface="Arial" pitchFamily="34" charset="0"/>
              </a:rPr>
              <a:t> – Decline in several programs within DOL’s Pension </a:t>
            </a:r>
            <a:r>
              <a:rPr lang="en-US" sz="1100" dirty="0" smtClean="0"/>
              <a:t>Benefit Guaranty Corporation (DOL corporate body), including its IT infrastructure (-$14.7M), Benefit Calculation and Valuation (-$10.7M),   and Consolidated Financial Systems (-$8.0M) programs.</a:t>
            </a:r>
          </a:p>
          <a:p>
            <a:pPr marL="120640" indent="-120640">
              <a:defRPr/>
            </a:pPr>
            <a:r>
              <a:rPr lang="en-US" sz="1100" b="1" dirty="0" smtClean="0"/>
              <a:t>HUD</a:t>
            </a:r>
            <a:r>
              <a:rPr lang="en-US" sz="1100" dirty="0" smtClean="0"/>
              <a:t> - $100+M related to infrastructure modernization</a:t>
            </a:r>
            <a:endParaRPr lang="en-US" sz="1100" dirty="0" smtClean="0">
              <a:latin typeface="+mn-lt"/>
              <a:cs typeface="Arial" pitchFamily="34" charset="0"/>
            </a:endParaRPr>
          </a:p>
          <a:p>
            <a:pPr>
              <a:defRPr/>
            </a:pPr>
            <a:endParaRPr lang="en-US" sz="1100" dirty="0" smtClean="0">
              <a:latin typeface="+mn-lt"/>
              <a:cs typeface="Arial" pitchFamily="34" charset="0"/>
            </a:endParaRPr>
          </a:p>
          <a:p>
            <a:pPr marL="120640" indent="-120640">
              <a:defRPr/>
            </a:pPr>
            <a:endParaRPr lang="en-US" sz="1100" b="1" dirty="0" smtClean="0">
              <a:latin typeface="+mn-lt"/>
              <a:cs typeface="Arial" pitchFamily="34" charset="0"/>
            </a:endParaRPr>
          </a:p>
          <a:p>
            <a:pPr marL="120640" indent="-120640">
              <a:defRPr/>
            </a:pPr>
            <a:endParaRPr lang="en-US" sz="1100" dirty="0" smtClean="0">
              <a:latin typeface="+mn-lt"/>
              <a:cs typeface="Arial" pitchFamily="34" charset="0"/>
            </a:endParaRPr>
          </a:p>
          <a:p>
            <a:pPr marL="120640" indent="-120640">
              <a:defRPr/>
            </a:pPr>
            <a:endParaRPr lang="en-US" sz="1100" dirty="0" smtClean="0">
              <a:latin typeface="+mn-lt"/>
              <a:cs typeface="Arial" pitchFamily="34" charset="0"/>
            </a:endParaRPr>
          </a:p>
          <a:p>
            <a:pPr marL="120640" indent="-120640">
              <a:defRPr/>
            </a:pPr>
            <a:endParaRPr lang="en-US" sz="1100" dirty="0">
              <a:latin typeface="+mn-lt"/>
            </a:endParaRPr>
          </a:p>
        </p:txBody>
      </p:sp>
      <p:sp>
        <p:nvSpPr>
          <p:cNvPr id="109572" name="Date Placeholder 3"/>
          <p:cNvSpPr>
            <a:spLocks noGrp="1"/>
          </p:cNvSpPr>
          <p:nvPr>
            <p:ph type="dt" sz="quarter" idx="1"/>
          </p:nvPr>
        </p:nvSpPr>
        <p:spPr/>
        <p:txBody>
          <a:bodyPr/>
          <a:lstStyle/>
          <a:p>
            <a:pPr defTabSz="929366">
              <a:defRPr/>
            </a:pPr>
            <a:fld id="{6EF618CC-E954-47A0-A14F-144BBA066C23}" type="datetime1">
              <a:rPr lang="en-US" smtClean="0"/>
              <a:pPr defTabSz="929366">
                <a:defRPr/>
              </a:pPr>
              <a:t>4/19/2010</a:t>
            </a:fld>
            <a:endParaRPr lang="en-US" dirty="0" smtClean="0"/>
          </a:p>
        </p:txBody>
      </p:sp>
      <p:sp>
        <p:nvSpPr>
          <p:cNvPr id="109573" name="Footer Placeholder 4"/>
          <p:cNvSpPr>
            <a:spLocks noGrp="1"/>
          </p:cNvSpPr>
          <p:nvPr>
            <p:ph type="ftr" sz="quarter" idx="4"/>
          </p:nvPr>
        </p:nvSpPr>
        <p:spPr/>
        <p:txBody>
          <a:bodyPr/>
          <a:lstStyle/>
          <a:p>
            <a:pPr defTabSz="929366">
              <a:defRPr/>
            </a:pPr>
            <a:r>
              <a:rPr lang="en-US" dirty="0" smtClean="0"/>
              <a:t>© 2009</a:t>
            </a:r>
          </a:p>
        </p:txBody>
      </p:sp>
      <p:sp>
        <p:nvSpPr>
          <p:cNvPr id="109574" name="Slide Number Placeholder 5"/>
          <p:cNvSpPr>
            <a:spLocks noGrp="1"/>
          </p:cNvSpPr>
          <p:nvPr>
            <p:ph type="sldNum" sz="quarter" idx="5"/>
          </p:nvPr>
        </p:nvSpPr>
        <p:spPr/>
        <p:txBody>
          <a:bodyPr/>
          <a:lstStyle/>
          <a:p>
            <a:pPr defTabSz="929366">
              <a:defRPr/>
            </a:pPr>
            <a:fld id="{8F147E21-1155-4364-B073-A560CB29DBBE}" type="slidenum">
              <a:rPr lang="en-US" smtClean="0"/>
              <a:pPr defTabSz="929366">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828800" y="561975"/>
            <a:ext cx="3109913" cy="2220913"/>
          </a:xfrm>
          <a:ln/>
        </p:spPr>
      </p:sp>
      <p:sp>
        <p:nvSpPr>
          <p:cNvPr id="153603" name="Notes Placeholder 2"/>
          <p:cNvSpPr>
            <a:spLocks noGrp="1"/>
          </p:cNvSpPr>
          <p:nvPr>
            <p:ph type="body" idx="1"/>
          </p:nvPr>
        </p:nvSpPr>
        <p:spPr>
          <a:xfrm>
            <a:off x="38594" y="2816356"/>
            <a:ext cx="6908306" cy="6387692"/>
          </a:xfrm>
          <a:ln/>
        </p:spPr>
        <p:txBody>
          <a:bodyPr/>
          <a:lstStyle/>
          <a:p>
            <a:pPr>
              <a:defRPr/>
            </a:pPr>
            <a:r>
              <a:rPr lang="en-US" sz="1000" b="1" u="sng" dirty="0" smtClean="0">
                <a:latin typeface="Arial" pitchFamily="34" charset="0"/>
                <a:cs typeface="Arial" pitchFamily="34" charset="0"/>
              </a:rPr>
              <a:t>Technology Priorities include</a:t>
            </a:r>
            <a:r>
              <a:rPr lang="en-US" sz="1000" b="1" dirty="0" smtClean="0">
                <a:latin typeface="Arial" pitchFamily="34" charset="0"/>
                <a:cs typeface="Arial" pitchFamily="34" charset="0"/>
              </a:rPr>
              <a:t>:</a:t>
            </a:r>
          </a:p>
          <a:p>
            <a:pPr lvl="1">
              <a:defRPr/>
            </a:pPr>
            <a:r>
              <a:rPr lang="en-US" sz="1000" b="1" dirty="0" smtClean="0">
                <a:latin typeface="Arial" pitchFamily="34" charset="0"/>
                <a:cs typeface="Arial" pitchFamily="34" charset="0"/>
              </a:rPr>
              <a:t>Cloud computing </a:t>
            </a:r>
            <a:r>
              <a:rPr lang="en-US" sz="1000" dirty="0" smtClean="0">
                <a:latin typeface="Arial" pitchFamily="34" charset="0"/>
                <a:cs typeface="Arial" pitchFamily="34" charset="0"/>
              </a:rPr>
              <a:t>– aggressive push towards cloud government-wide deployment </a:t>
            </a:r>
          </a:p>
          <a:p>
            <a:pPr lvl="1">
              <a:defRPr/>
            </a:pPr>
            <a:r>
              <a:rPr lang="en-US" sz="1000" b="1" dirty="0" smtClean="0">
                <a:latin typeface="Arial" pitchFamily="34" charset="0"/>
                <a:cs typeface="Arial" pitchFamily="34" charset="0"/>
              </a:rPr>
              <a:t>Data Center Consolidation </a:t>
            </a:r>
            <a:r>
              <a:rPr lang="en-US" sz="1000" dirty="0" smtClean="0">
                <a:latin typeface="Arial" pitchFamily="34" charset="0"/>
                <a:cs typeface="Arial" pitchFamily="34" charset="0"/>
              </a:rPr>
              <a:t>– is a central strategy to reduce costs and energy consumption, the administration will be pushing for the consolidation of the federal government’s 1100+ data centers</a:t>
            </a:r>
          </a:p>
          <a:p>
            <a:pPr lvl="1">
              <a:defRPr/>
            </a:pPr>
            <a:r>
              <a:rPr lang="en-US" sz="1000" b="1" dirty="0" smtClean="0">
                <a:latin typeface="Arial" pitchFamily="34" charset="0"/>
                <a:cs typeface="Arial" pitchFamily="34" charset="0"/>
              </a:rPr>
              <a:t>Health IT</a:t>
            </a:r>
            <a:r>
              <a:rPr lang="en-US" sz="1000" dirty="0" smtClean="0">
                <a:latin typeface="Arial" pitchFamily="34" charset="0"/>
                <a:cs typeface="Arial" pitchFamily="34" charset="0"/>
              </a:rPr>
              <a:t>– push implementation of the HITECH Act of 2009 and the use of electronic health records</a:t>
            </a:r>
          </a:p>
          <a:p>
            <a:pPr lvl="1">
              <a:defRPr/>
            </a:pPr>
            <a:r>
              <a:rPr lang="en-US" sz="1000" b="1" dirty="0" smtClean="0">
                <a:latin typeface="Arial" pitchFamily="34" charset="0"/>
                <a:cs typeface="Arial" pitchFamily="34" charset="0"/>
              </a:rPr>
              <a:t>Information Security </a:t>
            </a:r>
            <a:r>
              <a:rPr lang="en-US" sz="1000" dirty="0" smtClean="0">
                <a:latin typeface="Arial" pitchFamily="34" charset="0"/>
                <a:cs typeface="Arial" pitchFamily="34" charset="0"/>
              </a:rPr>
              <a:t>– emphasis on securing government systems through a real-time security posture</a:t>
            </a:r>
          </a:p>
          <a:p>
            <a:pPr lvl="1">
              <a:defRPr/>
            </a:pPr>
            <a:r>
              <a:rPr lang="en-US" sz="1000" b="1" dirty="0" smtClean="0">
                <a:latin typeface="Arial" pitchFamily="34" charset="0"/>
                <a:cs typeface="Arial" pitchFamily="34" charset="0"/>
              </a:rPr>
              <a:t>Geospatial Platform</a:t>
            </a:r>
            <a:r>
              <a:rPr lang="en-US" sz="1000" dirty="0" smtClean="0">
                <a:latin typeface="Arial" pitchFamily="34" charset="0"/>
                <a:cs typeface="Arial" pitchFamily="34" charset="0"/>
              </a:rPr>
              <a:t> – create a geospatial platform to support GeoOneStop and other future programs.  </a:t>
            </a:r>
          </a:p>
          <a:p>
            <a:pPr lvl="1">
              <a:defRPr/>
            </a:pPr>
            <a:r>
              <a:rPr lang="en-US" sz="1000" b="1" dirty="0" smtClean="0">
                <a:latin typeface="Arial" pitchFamily="34" charset="0"/>
                <a:cs typeface="Arial" pitchFamily="34" charset="0"/>
              </a:rPr>
              <a:t>Energy – </a:t>
            </a:r>
            <a:r>
              <a:rPr lang="en-US" sz="1000" dirty="0" smtClean="0">
                <a:latin typeface="Arial" pitchFamily="34" charset="0"/>
                <a:cs typeface="Arial" pitchFamily="34" charset="0"/>
              </a:rPr>
              <a:t>reducing energy consumption, as well as developing and advancing clean energy technologies.    </a:t>
            </a:r>
          </a:p>
          <a:p>
            <a:pPr lvl="1">
              <a:defRPr/>
            </a:pPr>
            <a:r>
              <a:rPr lang="en-US" sz="1000" b="1" dirty="0" smtClean="0">
                <a:latin typeface="Arial" pitchFamily="34" charset="0"/>
                <a:cs typeface="Arial" pitchFamily="34" charset="0"/>
              </a:rPr>
              <a:t>Scientific R&amp;D </a:t>
            </a:r>
            <a:r>
              <a:rPr lang="en-US" sz="1000" dirty="0" smtClean="0">
                <a:latin typeface="Arial" pitchFamily="34" charset="0"/>
                <a:cs typeface="Arial" pitchFamily="34" charset="0"/>
              </a:rPr>
              <a:t>– discovery and innovation for promoting economic growth and job creation. </a:t>
            </a:r>
          </a:p>
          <a:p>
            <a:pPr lvl="1">
              <a:defRPr/>
            </a:pPr>
            <a:r>
              <a:rPr lang="en-US" sz="1000" b="1" dirty="0" smtClean="0">
                <a:latin typeface="Arial" pitchFamily="34" charset="0"/>
                <a:cs typeface="Arial" pitchFamily="34" charset="0"/>
              </a:rPr>
              <a:t>Improving Service Delivery with IT </a:t>
            </a:r>
            <a:r>
              <a:rPr lang="en-US" sz="1000" dirty="0" smtClean="0">
                <a:latin typeface="Arial" pitchFamily="34" charset="0"/>
                <a:cs typeface="Arial" pitchFamily="34" charset="0"/>
              </a:rPr>
              <a:t>– improving service to citizens through effective IT </a:t>
            </a:r>
          </a:p>
          <a:p>
            <a:pPr>
              <a:defRPr/>
            </a:pPr>
            <a:r>
              <a:rPr lang="en-US" sz="1000" b="1" u="sng" dirty="0" smtClean="0">
                <a:latin typeface="Arial" pitchFamily="34" charset="0"/>
                <a:cs typeface="Arial" pitchFamily="34" charset="0"/>
              </a:rPr>
              <a:t>Policy Priorities Include</a:t>
            </a:r>
            <a:r>
              <a:rPr lang="en-US" sz="1000" dirty="0" smtClean="0">
                <a:latin typeface="Arial" pitchFamily="34" charset="0"/>
                <a:cs typeface="Arial" pitchFamily="34" charset="0"/>
              </a:rPr>
              <a:t>:</a:t>
            </a:r>
          </a:p>
          <a:p>
            <a:pPr lvl="1">
              <a:defRPr/>
            </a:pPr>
            <a:r>
              <a:rPr lang="en-US" sz="1000" b="1" dirty="0" smtClean="0">
                <a:latin typeface="Arial" pitchFamily="34" charset="0"/>
                <a:cs typeface="Arial" pitchFamily="34" charset="0"/>
              </a:rPr>
              <a:t>IT Oversight and Accountability </a:t>
            </a:r>
            <a:r>
              <a:rPr lang="en-US" sz="1000" dirty="0" smtClean="0">
                <a:latin typeface="Arial" pitchFamily="34" charset="0"/>
                <a:cs typeface="Arial" pitchFamily="34" charset="0"/>
              </a:rPr>
              <a:t>– transparency and accountability models, such as </a:t>
            </a:r>
            <a:r>
              <a:rPr lang="en-US" sz="1000" i="1" dirty="0" smtClean="0">
                <a:latin typeface="Arial" pitchFamily="34" charset="0"/>
                <a:cs typeface="Arial" pitchFamily="34" charset="0"/>
              </a:rPr>
              <a:t>Recovery.gov </a:t>
            </a:r>
            <a:endParaRPr lang="en-US" sz="1000" dirty="0" smtClean="0">
              <a:latin typeface="Arial" pitchFamily="34" charset="0"/>
              <a:cs typeface="Arial" pitchFamily="34" charset="0"/>
            </a:endParaRPr>
          </a:p>
          <a:p>
            <a:pPr lvl="1">
              <a:defRPr/>
            </a:pPr>
            <a:r>
              <a:rPr lang="en-US" sz="1000" b="1" dirty="0" smtClean="0">
                <a:latin typeface="Arial" pitchFamily="34" charset="0"/>
                <a:cs typeface="Arial" pitchFamily="34" charset="0"/>
              </a:rPr>
              <a:t>Federal Acquisition/IT Workforce </a:t>
            </a:r>
            <a:r>
              <a:rPr lang="en-US" sz="1000" dirty="0" smtClean="0">
                <a:latin typeface="Arial" pitchFamily="34" charset="0"/>
                <a:cs typeface="Arial" pitchFamily="34" charset="0"/>
              </a:rPr>
              <a:t>–</a:t>
            </a:r>
            <a:r>
              <a:rPr lang="en-US" sz="1000" b="1" dirty="0" smtClean="0">
                <a:latin typeface="Arial" pitchFamily="34" charset="0"/>
                <a:cs typeface="Arial" pitchFamily="34" charset="0"/>
              </a:rPr>
              <a:t> </a:t>
            </a:r>
            <a:r>
              <a:rPr lang="en-US" sz="1000" dirty="0" smtClean="0">
                <a:latin typeface="Arial" pitchFamily="34" charset="0"/>
                <a:cs typeface="Arial" pitchFamily="34" charset="0"/>
              </a:rPr>
              <a:t>overcoming deficiencies in acquisition and IT professionals </a:t>
            </a:r>
          </a:p>
          <a:p>
            <a:pPr lvl="1">
              <a:defRPr/>
            </a:pPr>
            <a:r>
              <a:rPr lang="en-US" sz="1000" b="1" dirty="0" smtClean="0">
                <a:latin typeface="Arial" pitchFamily="34" charset="0"/>
                <a:cs typeface="Arial" pitchFamily="34" charset="0"/>
              </a:rPr>
              <a:t>Stimulus/Job Creation</a:t>
            </a:r>
            <a:r>
              <a:rPr lang="en-US" sz="1000" dirty="0" smtClean="0">
                <a:latin typeface="Arial" pitchFamily="34" charset="0"/>
                <a:cs typeface="Arial" pitchFamily="34" charset="0"/>
              </a:rPr>
              <a:t> –  build on efforts of the Stimulus package for economic growth and job creation.   </a:t>
            </a:r>
          </a:p>
          <a:p>
            <a:pPr lvl="1">
              <a:defRPr/>
            </a:pPr>
            <a:r>
              <a:rPr lang="en-US" sz="1000" b="1" dirty="0" smtClean="0">
                <a:latin typeface="Arial" pitchFamily="34" charset="0"/>
                <a:cs typeface="Arial" pitchFamily="34" charset="0"/>
              </a:rPr>
              <a:t>3-Yr Discretionary Budget Freeze </a:t>
            </a:r>
            <a:r>
              <a:rPr lang="en-US" sz="1000" dirty="0" smtClean="0">
                <a:latin typeface="Arial" pitchFamily="34" charset="0"/>
                <a:cs typeface="Arial" pitchFamily="34" charset="0"/>
              </a:rPr>
              <a:t>– Starting in FY2011, equals approximately one-sixth of the total federal budget</a:t>
            </a:r>
          </a:p>
          <a:p>
            <a:pPr>
              <a:defRPr/>
            </a:pPr>
            <a:r>
              <a:rPr lang="en-US" sz="1000" b="1" u="sng" dirty="0" smtClean="0">
                <a:latin typeface="Arial" pitchFamily="34" charset="0"/>
                <a:cs typeface="Arial" pitchFamily="34" charset="0"/>
              </a:rPr>
              <a:t>Performance Priorities Include</a:t>
            </a:r>
            <a:r>
              <a:rPr lang="en-US" sz="1000" b="1" dirty="0" smtClean="0">
                <a:latin typeface="Arial" pitchFamily="34" charset="0"/>
                <a:cs typeface="Arial" pitchFamily="34" charset="0"/>
              </a:rPr>
              <a:t>:</a:t>
            </a:r>
            <a:endParaRPr lang="en-US" sz="1000" dirty="0" smtClean="0">
              <a:latin typeface="Arial" pitchFamily="34" charset="0"/>
              <a:cs typeface="Arial" pitchFamily="34" charset="0"/>
            </a:endParaRPr>
          </a:p>
          <a:p>
            <a:pPr lvl="1">
              <a:defRPr/>
            </a:pPr>
            <a:r>
              <a:rPr lang="en-US" sz="1000" b="1" dirty="0" smtClean="0">
                <a:latin typeface="Arial" pitchFamily="34" charset="0"/>
                <a:cs typeface="Arial" pitchFamily="34" charset="0"/>
              </a:rPr>
              <a:t>High Priority Performance Goals – </a:t>
            </a:r>
            <a:r>
              <a:rPr lang="en-US" sz="1000" dirty="0" smtClean="0">
                <a:latin typeface="Arial" pitchFamily="34" charset="0"/>
                <a:cs typeface="Arial" pitchFamily="34" charset="0"/>
              </a:rPr>
              <a:t>boost productivity, cut costs, and deliver high levels of customer service.</a:t>
            </a:r>
          </a:p>
          <a:p>
            <a:pPr lvl="1">
              <a:defRPr/>
            </a:pPr>
            <a:r>
              <a:rPr lang="en-US" sz="1000" b="1" dirty="0" smtClean="0">
                <a:latin typeface="Arial" pitchFamily="34" charset="0"/>
                <a:cs typeface="Arial" pitchFamily="34" charset="0"/>
              </a:rPr>
              <a:t>Federal Performance Portal – </a:t>
            </a:r>
            <a:r>
              <a:rPr lang="en-US" sz="1000" dirty="0" smtClean="0">
                <a:latin typeface="Arial" pitchFamily="34" charset="0"/>
                <a:cs typeface="Arial" pitchFamily="34" charset="0"/>
              </a:rPr>
              <a:t>redesign public access to federal performance information with a portal that provides a clear, concise picture of federal goals and measures </a:t>
            </a:r>
          </a:p>
          <a:p>
            <a:pPr lvl="1">
              <a:defRPr/>
            </a:pPr>
            <a:r>
              <a:rPr lang="en-US" sz="1000" b="1" dirty="0" smtClean="0">
                <a:latin typeface="Arial" pitchFamily="34" charset="0"/>
                <a:cs typeface="Arial" pitchFamily="34" charset="0"/>
              </a:rPr>
              <a:t>Mission Support Management Dashboards – </a:t>
            </a:r>
            <a:r>
              <a:rPr lang="en-US" sz="1000" dirty="0" smtClean="0">
                <a:latin typeface="Arial" pitchFamily="34" charset="0"/>
                <a:cs typeface="Arial" pitchFamily="34" charset="0"/>
              </a:rPr>
              <a:t>The performance portal will also provide easy links to mission-support management dashboards.</a:t>
            </a:r>
          </a:p>
          <a:p>
            <a:pPr lvl="1">
              <a:defRPr/>
            </a:pPr>
            <a:r>
              <a:rPr lang="en-US" sz="1000" b="1" dirty="0" smtClean="0">
                <a:latin typeface="Arial" pitchFamily="34" charset="0"/>
                <a:cs typeface="Arial" pitchFamily="34" charset="0"/>
              </a:rPr>
              <a:t>Evaluation Initiative – </a:t>
            </a:r>
            <a:r>
              <a:rPr lang="en-US" sz="1000" dirty="0" smtClean="0">
                <a:latin typeface="Arial" pitchFamily="34" charset="0"/>
                <a:cs typeface="Arial" pitchFamily="34" charset="0"/>
              </a:rPr>
              <a:t>To answer questions about the social, economic, or environmental impact of programs and practices</a:t>
            </a:r>
          </a:p>
          <a:p>
            <a:pPr>
              <a:defRPr/>
            </a:pPr>
            <a:r>
              <a:rPr lang="en-US" sz="1000" b="1" u="sng" dirty="0" smtClean="0">
                <a:latin typeface="Arial" pitchFamily="34" charset="0"/>
                <a:cs typeface="Arial" pitchFamily="34" charset="0"/>
              </a:rPr>
              <a:t>Acquisition Priorities Include</a:t>
            </a:r>
            <a:r>
              <a:rPr lang="en-US" sz="1000" b="1" dirty="0" smtClean="0">
                <a:latin typeface="Arial" pitchFamily="34" charset="0"/>
                <a:cs typeface="Arial" pitchFamily="34" charset="0"/>
              </a:rPr>
              <a:t>:</a:t>
            </a:r>
            <a:endParaRPr lang="en-US" sz="1000" dirty="0" smtClean="0">
              <a:latin typeface="Arial" pitchFamily="34" charset="0"/>
              <a:cs typeface="Arial" pitchFamily="34" charset="0"/>
            </a:endParaRPr>
          </a:p>
          <a:p>
            <a:pPr lvl="1">
              <a:defRPr/>
            </a:pPr>
            <a:r>
              <a:rPr lang="en-US" sz="1000" b="1" dirty="0" smtClean="0">
                <a:latin typeface="Arial" pitchFamily="34" charset="0"/>
                <a:cs typeface="Arial" pitchFamily="34" charset="0"/>
              </a:rPr>
              <a:t>Program reviews – </a:t>
            </a:r>
            <a:r>
              <a:rPr lang="en-US" sz="1000" dirty="0" smtClean="0">
                <a:latin typeface="Arial" pitchFamily="34" charset="0"/>
                <a:cs typeface="Arial" pitchFamily="34" charset="0"/>
              </a:rPr>
              <a:t>reduced funding for poor performing programs</a:t>
            </a:r>
          </a:p>
          <a:p>
            <a:pPr lvl="1">
              <a:defRPr/>
            </a:pPr>
            <a:r>
              <a:rPr lang="en-US" sz="1000" b="1" dirty="0" smtClean="0">
                <a:latin typeface="Arial" pitchFamily="34" charset="0"/>
                <a:cs typeface="Arial" pitchFamily="34" charset="0"/>
              </a:rPr>
              <a:t>Acquisition/IT Workforce – </a:t>
            </a:r>
            <a:r>
              <a:rPr lang="en-US" sz="1000" dirty="0" smtClean="0">
                <a:latin typeface="Arial" pitchFamily="34" charset="0"/>
                <a:cs typeface="Arial" pitchFamily="34" charset="0"/>
              </a:rPr>
              <a:t>increase the federal workforce across government, with DoD leading the list of departments</a:t>
            </a:r>
          </a:p>
          <a:p>
            <a:pPr lvl="1">
              <a:defRPr/>
            </a:pPr>
            <a:r>
              <a:rPr lang="en-US" sz="1000" b="1" dirty="0" smtClean="0">
                <a:latin typeface="Arial" pitchFamily="34" charset="0"/>
                <a:cs typeface="Arial" pitchFamily="34" charset="0"/>
              </a:rPr>
              <a:t>Increased oversight  - </a:t>
            </a:r>
            <a:r>
              <a:rPr lang="en-US" sz="1000" dirty="0" smtClean="0">
                <a:latin typeface="Arial" pitchFamily="34" charset="0"/>
                <a:cs typeface="Arial" pitchFamily="34" charset="0"/>
              </a:rPr>
              <a:t>OMB will be revising contracting guidance </a:t>
            </a:r>
          </a:p>
          <a:p>
            <a:pPr lvl="1">
              <a:defRPr/>
            </a:pPr>
            <a:r>
              <a:rPr lang="en-US" sz="1000" b="1" dirty="0" smtClean="0">
                <a:latin typeface="Arial" pitchFamily="34" charset="0"/>
                <a:cs typeface="Arial" pitchFamily="34" charset="0"/>
              </a:rPr>
              <a:t>Focus on insourcing – </a:t>
            </a:r>
            <a:r>
              <a:rPr lang="en-US" sz="1000" dirty="0" smtClean="0">
                <a:latin typeface="Arial" pitchFamily="34" charset="0"/>
                <a:cs typeface="Arial" pitchFamily="34" charset="0"/>
              </a:rPr>
              <a:t>control contractual cost growth and “right-size” the workforce to pre-2001 levels. </a:t>
            </a:r>
          </a:p>
          <a:p>
            <a:pPr lvl="1">
              <a:defRPr/>
            </a:pPr>
            <a:r>
              <a:rPr lang="en-US" sz="1000" b="1" dirty="0" smtClean="0">
                <a:latin typeface="Arial" pitchFamily="34" charset="0"/>
                <a:cs typeface="Arial" pitchFamily="34" charset="0"/>
              </a:rPr>
              <a:t>Reduce reliance on cost-plus and time and materials contracts – </a:t>
            </a:r>
            <a:r>
              <a:rPr lang="en-US" sz="1000" dirty="0" smtClean="0">
                <a:latin typeface="Arial" pitchFamily="34" charset="0"/>
                <a:cs typeface="Arial" pitchFamily="34" charset="0"/>
              </a:rPr>
              <a:t>a renewed focus on fixed-price contracts and reducing the percentage of contracts represented by cost-plus and T&amp;M</a:t>
            </a:r>
          </a:p>
          <a:p>
            <a:pPr marL="0" indent="0">
              <a:defRPr/>
            </a:pPr>
            <a:endParaRPr lang="en-US" sz="1000" dirty="0" smtClean="0">
              <a:latin typeface="Arial" pitchFamily="34" charset="0"/>
              <a:cs typeface="Arial" pitchFamily="34" charset="0"/>
            </a:endParaRPr>
          </a:p>
        </p:txBody>
      </p:sp>
      <p:sp>
        <p:nvSpPr>
          <p:cNvPr id="19460" name="Date Placeholder 3"/>
          <p:cNvSpPr>
            <a:spLocks noGrp="1"/>
          </p:cNvSpPr>
          <p:nvPr>
            <p:ph type="dt" sz="quarter" idx="1"/>
          </p:nvPr>
        </p:nvSpPr>
        <p:spPr/>
        <p:txBody>
          <a:bodyPr/>
          <a:lstStyle/>
          <a:p>
            <a:pPr>
              <a:defRPr/>
            </a:pPr>
            <a:fld id="{E86E582F-46A0-4C7B-8382-2707402C211E}" type="datetime1">
              <a:rPr lang="en-US" smtClean="0"/>
              <a:pPr>
                <a:defRPr/>
              </a:pPr>
              <a:t>4/19/2010</a:t>
            </a:fld>
            <a:endParaRPr lang="en-US" dirty="0" smtClean="0"/>
          </a:p>
        </p:txBody>
      </p:sp>
      <p:sp>
        <p:nvSpPr>
          <p:cNvPr id="19461" name="Footer Placeholder 4"/>
          <p:cNvSpPr>
            <a:spLocks noGrp="1"/>
          </p:cNvSpPr>
          <p:nvPr>
            <p:ph type="ftr" sz="quarter" idx="4"/>
          </p:nvPr>
        </p:nvSpPr>
        <p:spPr/>
        <p:txBody>
          <a:bodyPr/>
          <a:lstStyle/>
          <a:p>
            <a:pPr>
              <a:defRPr/>
            </a:pPr>
            <a:r>
              <a:rPr lang="en-US" smtClean="0"/>
              <a:t>© 2010 by INPUT. All rights reserved.</a:t>
            </a:r>
            <a:endParaRPr lang="en-US"/>
          </a:p>
        </p:txBody>
      </p:sp>
      <p:sp>
        <p:nvSpPr>
          <p:cNvPr id="19462" name="Slide Number Placeholder 5"/>
          <p:cNvSpPr>
            <a:spLocks noGrp="1"/>
          </p:cNvSpPr>
          <p:nvPr>
            <p:ph type="sldNum" sz="quarter" idx="5"/>
          </p:nvPr>
        </p:nvSpPr>
        <p:spPr/>
        <p:txBody>
          <a:bodyPr/>
          <a:lstStyle/>
          <a:p>
            <a:pPr>
              <a:defRPr/>
            </a:pPr>
            <a:r>
              <a:rPr lang="en-US"/>
              <a:t>Page </a:t>
            </a:r>
            <a:fld id="{A7B192CB-7A5A-4CF5-8819-47CB0997239C}" type="slidenum">
              <a:rPr lang="en-US"/>
              <a:pPr>
                <a:defRPr/>
              </a:pPr>
              <a:t>5</a:t>
            </a:fld>
            <a:endParaRPr lang="en-US"/>
          </a:p>
        </p:txBody>
      </p:sp>
      <p:sp>
        <p:nvSpPr>
          <p:cNvPr id="92167" name="Rectangle 2"/>
          <p:cNvSpPr>
            <a:spLocks noGrp="1" noChangeArrowheads="1"/>
          </p:cNvSpPr>
          <p:nvPr>
            <p:ph type="hdr" sz="quarter"/>
          </p:nvPr>
        </p:nvSpPr>
        <p:spPr>
          <a:noFill/>
        </p:spPr>
        <p:txBody>
          <a:bodyPr/>
          <a:lstStyle/>
          <a:p>
            <a:pPr defTabSz="929366"/>
            <a:r>
              <a:rPr lang="en-US" dirty="0" smtClean="0">
                <a:cs typeface="Arial" charset="0"/>
              </a:rPr>
              <a:t>Themes and Priorities of the FY2011 Federal Budget Request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828800" y="561975"/>
            <a:ext cx="3109913" cy="2220913"/>
          </a:xfrm>
          <a:ln/>
        </p:spPr>
      </p:sp>
      <p:sp>
        <p:nvSpPr>
          <p:cNvPr id="98307" name="Notes Placeholder 2"/>
          <p:cNvSpPr>
            <a:spLocks noGrp="1"/>
          </p:cNvSpPr>
          <p:nvPr>
            <p:ph type="body" idx="1"/>
          </p:nvPr>
        </p:nvSpPr>
        <p:spPr>
          <a:noFill/>
          <a:ln/>
        </p:spPr>
        <p:txBody>
          <a:bodyPr/>
          <a:lstStyle/>
          <a:p>
            <a:r>
              <a:rPr lang="en-US" sz="1000" b="1" u="sng" dirty="0" smtClean="0">
                <a:latin typeface="Arial" charset="0"/>
                <a:cs typeface="Arial" charset="0"/>
              </a:rPr>
              <a:t>Defense</a:t>
            </a:r>
          </a:p>
          <a:p>
            <a:r>
              <a:rPr lang="en-US" sz="1000" b="1" dirty="0" smtClean="0">
                <a:latin typeface="Arial" charset="0"/>
                <a:cs typeface="Arial" charset="0"/>
              </a:rPr>
              <a:t>WIN-T - Ground Forces Tactical Network </a:t>
            </a:r>
            <a:r>
              <a:rPr lang="en-US" sz="1000" dirty="0" smtClean="0">
                <a:latin typeface="Arial" charset="0"/>
                <a:cs typeface="Arial" charset="0"/>
              </a:rPr>
              <a:t>is the cornerstone tactical communications system supporting the implementation of the </a:t>
            </a:r>
            <a:r>
              <a:rPr lang="en-US" sz="1000" dirty="0" err="1" smtClean="0">
                <a:latin typeface="Arial" charset="0"/>
                <a:cs typeface="Arial" charset="0"/>
              </a:rPr>
              <a:t>LandWarNet</a:t>
            </a:r>
            <a:r>
              <a:rPr lang="en-US" sz="1000" dirty="0" smtClean="0">
                <a:latin typeface="Arial" charset="0"/>
                <a:cs typeface="Arial" charset="0"/>
              </a:rPr>
              <a:t> strategy during the 2007 to 2025 timeframe. The WIN-T program is establishing a single integrating framework creating a network of networks for the Army. </a:t>
            </a:r>
          </a:p>
          <a:p>
            <a:r>
              <a:rPr lang="en-US" sz="1000" b="1" dirty="0" smtClean="0">
                <a:latin typeface="Arial" charset="0"/>
                <a:cs typeface="Arial" charset="0"/>
              </a:rPr>
              <a:t>Next Generation Enterprise Network (NGEN) </a:t>
            </a:r>
            <a:r>
              <a:rPr lang="en-US" sz="1000" dirty="0" smtClean="0">
                <a:latin typeface="Arial" charset="0"/>
                <a:cs typeface="Arial" charset="0"/>
              </a:rPr>
              <a:t>-  forms the foundation for the Navy’s future Naval Network Environment. NGEN is an enterprise network which will provide secure, net-centric data and services to Navy and Marine personnel and represents the continuous evolution of information technology at the Department of Navy (DON). </a:t>
            </a:r>
          </a:p>
          <a:p>
            <a:r>
              <a:rPr lang="en-US" sz="1000" b="1" u="sng" dirty="0" smtClean="0">
                <a:latin typeface="Arial" charset="0"/>
                <a:cs typeface="Arial" charset="0"/>
              </a:rPr>
              <a:t>DHS</a:t>
            </a:r>
          </a:p>
          <a:p>
            <a:r>
              <a:rPr lang="en-US" sz="1000" b="1" dirty="0" smtClean="0">
                <a:latin typeface="Arial" charset="0"/>
                <a:cs typeface="Arial" charset="0"/>
              </a:rPr>
              <a:t>CBP - Secure Border Initiative (</a:t>
            </a:r>
            <a:r>
              <a:rPr lang="en-US" sz="1000" b="1" dirty="0" err="1" smtClean="0">
                <a:latin typeface="Arial" charset="0"/>
                <a:cs typeface="Arial" charset="0"/>
              </a:rPr>
              <a:t>SBInet</a:t>
            </a:r>
            <a:r>
              <a:rPr lang="en-US" sz="1000" b="1" dirty="0" smtClean="0">
                <a:latin typeface="Arial" charset="0"/>
                <a:cs typeface="Arial" charset="0"/>
              </a:rPr>
              <a:t>)</a:t>
            </a:r>
            <a:r>
              <a:rPr lang="en-US" sz="1000" dirty="0" smtClean="0">
                <a:latin typeface="Arial" charset="0"/>
                <a:cs typeface="Arial" charset="0"/>
              </a:rPr>
              <a:t> – </a:t>
            </a:r>
            <a:r>
              <a:rPr lang="en-US" sz="1000" dirty="0" err="1" smtClean="0">
                <a:latin typeface="Arial" charset="0"/>
                <a:cs typeface="Arial" charset="0"/>
              </a:rPr>
              <a:t>SBInet</a:t>
            </a:r>
            <a:r>
              <a:rPr lang="en-US" sz="1000" dirty="0" smtClean="0">
                <a:latin typeface="Arial" charset="0"/>
                <a:cs typeface="Arial" charset="0"/>
              </a:rPr>
              <a:t> integrates the optimal mix of technologies into a comprehensive border security suite. This system improves CBP's ability to respond to illegal activity and helps DHS manage, control, and secure the border. </a:t>
            </a:r>
          </a:p>
          <a:p>
            <a:r>
              <a:rPr lang="en-US" sz="1000" b="1" dirty="0" smtClean="0">
                <a:latin typeface="Arial" charset="0"/>
                <a:cs typeface="Arial" charset="0"/>
              </a:rPr>
              <a:t>USCIS - Transformation</a:t>
            </a:r>
            <a:r>
              <a:rPr lang="en-US" sz="1000" dirty="0" smtClean="0">
                <a:latin typeface="Arial" charset="0"/>
                <a:cs typeface="Arial" charset="0"/>
              </a:rPr>
              <a:t>  The United States Citizenship and Immigration Service (USCIS) is carrying out an enterprise-wide transformation program to move out of a paper-based filing system into a centralized, consolidated, electronic adjudication filing system. </a:t>
            </a:r>
          </a:p>
          <a:p>
            <a:r>
              <a:rPr lang="en-US" sz="1000" b="1" u="sng" dirty="0" smtClean="0">
                <a:latin typeface="Arial" charset="0"/>
                <a:cs typeface="Arial" charset="0"/>
              </a:rPr>
              <a:t>HHS</a:t>
            </a:r>
          </a:p>
          <a:p>
            <a:r>
              <a:rPr lang="en-US" sz="1000" b="1" dirty="0" smtClean="0">
                <a:latin typeface="Arial" charset="0"/>
                <a:cs typeface="Arial" charset="0"/>
              </a:rPr>
              <a:t>NIH IT Infrastructure - </a:t>
            </a:r>
            <a:r>
              <a:rPr lang="en-US" sz="1000" dirty="0" smtClean="0">
                <a:latin typeface="Arial" charset="0"/>
                <a:cs typeface="Arial" charset="0"/>
              </a:rPr>
              <a:t>The NIH IT Infrastructure program consists of network infrastructure, cyber security, office automation, help desk support, and telecommunications for NIH-wide tools used by internal and external researchers, patients, and the public. </a:t>
            </a:r>
          </a:p>
          <a:p>
            <a:r>
              <a:rPr lang="en-US" sz="1000" b="1" dirty="0" smtClean="0">
                <a:latin typeface="Arial" charset="0"/>
                <a:cs typeface="Arial" charset="0"/>
              </a:rPr>
              <a:t>CMS IT Infrastructure – Ongoing </a:t>
            </a:r>
            <a:r>
              <a:rPr lang="en-US" sz="1000" dirty="0" smtClean="0">
                <a:latin typeface="Arial" charset="0"/>
                <a:cs typeface="Arial" charset="0"/>
              </a:rPr>
              <a:t>- CMS IT Infrastructure implements IT that is essential in serving Medicare &amp; Medicaid beneficiaries, provides partners and stakeholders with prompt, secure access to information for decision-making purposes, and supports other IT objectives. </a:t>
            </a:r>
          </a:p>
          <a:p>
            <a:r>
              <a:rPr lang="en-US" sz="1000" b="1" u="sng" dirty="0" smtClean="0">
                <a:latin typeface="Arial" charset="0"/>
                <a:cs typeface="Arial" charset="0"/>
              </a:rPr>
              <a:t>VA</a:t>
            </a:r>
          </a:p>
          <a:p>
            <a:r>
              <a:rPr lang="en-US" sz="1000" b="1" dirty="0" smtClean="0">
                <a:latin typeface="Arial" charset="0"/>
                <a:cs typeface="Arial" charset="0"/>
              </a:rPr>
              <a:t>VA’s Medical IT Support </a:t>
            </a:r>
            <a:r>
              <a:rPr lang="en-US" sz="1000" dirty="0" smtClean="0">
                <a:latin typeface="Arial" charset="0"/>
                <a:cs typeface="Arial" charset="0"/>
              </a:rPr>
              <a:t>includes all planning, development, modernization, enhancement, operations and maintenance, and disposal activities and resources for information systems, computing, and network infrastructure that support the delivery of medical care.</a:t>
            </a:r>
            <a:r>
              <a:rPr lang="en-US" sz="1000" b="1" dirty="0" smtClean="0">
                <a:latin typeface="Arial" charset="0"/>
                <a:cs typeface="Arial" charset="0"/>
              </a:rPr>
              <a:t> </a:t>
            </a:r>
            <a:endParaRPr lang="en-US" sz="1000" dirty="0" smtClean="0">
              <a:latin typeface="Arial" charset="0"/>
              <a:cs typeface="Arial" charset="0"/>
            </a:endParaRPr>
          </a:p>
          <a:p>
            <a:r>
              <a:rPr lang="en-US" sz="1000" b="1" dirty="0" smtClean="0">
                <a:latin typeface="Arial" charset="0"/>
                <a:cs typeface="Arial" charset="0"/>
              </a:rPr>
              <a:t>Corporate IT Support</a:t>
            </a:r>
            <a:r>
              <a:rPr lang="en-US" sz="1000" dirty="0" smtClean="0">
                <a:latin typeface="Arial" charset="0"/>
                <a:cs typeface="Arial" charset="0"/>
              </a:rPr>
              <a:t> provides operations and maintenance of information systems and infrastructure that support corporate management, financial resource management, asset management, human capital management,  cyber security, privacy, and other services.</a:t>
            </a:r>
          </a:p>
        </p:txBody>
      </p:sp>
      <p:sp>
        <p:nvSpPr>
          <p:cNvPr id="4" name="Date Placeholder 3"/>
          <p:cNvSpPr>
            <a:spLocks noGrp="1"/>
          </p:cNvSpPr>
          <p:nvPr>
            <p:ph type="dt" sz="quarter" idx="1"/>
          </p:nvPr>
        </p:nvSpPr>
        <p:spPr/>
        <p:txBody>
          <a:bodyPr/>
          <a:lstStyle/>
          <a:p>
            <a:pPr>
              <a:defRPr/>
            </a:pPr>
            <a:fld id="{B2429207-1FF9-4FFE-9204-672ADA902B7D}" type="datetime1">
              <a:rPr lang="en-US" smtClean="0"/>
              <a:pPr>
                <a:defRPr/>
              </a:pPr>
              <a:t>4/19/2010</a:t>
            </a:fld>
            <a:endParaRPr lang="en-US" dirty="0"/>
          </a:p>
        </p:txBody>
      </p:sp>
      <p:sp>
        <p:nvSpPr>
          <p:cNvPr id="5" name="Footer Placeholder 4"/>
          <p:cNvSpPr>
            <a:spLocks noGrp="1"/>
          </p:cNvSpPr>
          <p:nvPr>
            <p:ph type="ftr" sz="quarter" idx="4"/>
          </p:nvPr>
        </p:nvSpPr>
        <p:spPr/>
        <p:txBody>
          <a:bodyPr/>
          <a:lstStyle/>
          <a:p>
            <a:pPr>
              <a:defRPr/>
            </a:pPr>
            <a:r>
              <a:rPr lang="en-US" smtClean="0"/>
              <a:t>© 2010 by INPUT. All rights reserved.</a:t>
            </a:r>
            <a:endParaRPr lang="en-US"/>
          </a:p>
        </p:txBody>
      </p:sp>
      <p:sp>
        <p:nvSpPr>
          <p:cNvPr id="6" name="Slide Number Placeholder 5"/>
          <p:cNvSpPr>
            <a:spLocks noGrp="1"/>
          </p:cNvSpPr>
          <p:nvPr>
            <p:ph type="sldNum" sz="quarter" idx="5"/>
          </p:nvPr>
        </p:nvSpPr>
        <p:spPr/>
        <p:txBody>
          <a:bodyPr/>
          <a:lstStyle/>
          <a:p>
            <a:pPr>
              <a:defRPr/>
            </a:pPr>
            <a:r>
              <a:rPr lang="en-US"/>
              <a:t>Page </a:t>
            </a:r>
            <a:fld id="{CCEC1414-E575-4F4C-A7B9-49BEC1385807}" type="slidenum">
              <a:rPr lang="en-US"/>
              <a:pPr>
                <a:defRPr/>
              </a:pPr>
              <a:t>6</a:t>
            </a:fld>
            <a:endParaRPr lang="en-US"/>
          </a:p>
        </p:txBody>
      </p:sp>
      <p:sp>
        <p:nvSpPr>
          <p:cNvPr id="98311" name="Rectangle 2"/>
          <p:cNvSpPr>
            <a:spLocks noGrp="1" noChangeArrowheads="1"/>
          </p:cNvSpPr>
          <p:nvPr>
            <p:ph type="hdr" sz="quarter"/>
          </p:nvPr>
        </p:nvSpPr>
        <p:spPr>
          <a:noFill/>
        </p:spPr>
        <p:txBody>
          <a:bodyPr/>
          <a:lstStyle/>
          <a:p>
            <a:pPr defTabSz="929366"/>
            <a:r>
              <a:rPr lang="en-US" dirty="0" smtClean="0">
                <a:cs typeface="Arial" charset="0"/>
              </a:rPr>
              <a:t>Themes and Priorities of the FY2011 Federal Budget Request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828800" y="561975"/>
            <a:ext cx="3109913" cy="2220913"/>
          </a:xfrm>
          <a:ln/>
        </p:spPr>
      </p:sp>
      <p:sp>
        <p:nvSpPr>
          <p:cNvPr id="99331" name="Notes Placeholder 2"/>
          <p:cNvSpPr>
            <a:spLocks noGrp="1"/>
          </p:cNvSpPr>
          <p:nvPr>
            <p:ph type="body" idx="1"/>
          </p:nvPr>
        </p:nvSpPr>
        <p:spPr>
          <a:noFill/>
          <a:ln/>
        </p:spPr>
        <p:txBody>
          <a:bodyPr/>
          <a:lstStyle/>
          <a:p>
            <a:r>
              <a:rPr lang="en-US" sz="1000" b="1" u="sng" dirty="0" smtClean="0">
                <a:latin typeface="Arial" charset="0"/>
                <a:cs typeface="Arial" charset="0"/>
              </a:rPr>
              <a:t>Transportation</a:t>
            </a:r>
          </a:p>
          <a:p>
            <a:r>
              <a:rPr lang="en-US" sz="1000" b="1" dirty="0" smtClean="0">
                <a:latin typeface="Arial" charset="0"/>
                <a:cs typeface="Arial" charset="0"/>
              </a:rPr>
              <a:t>Next Generation Air Transportation System (</a:t>
            </a:r>
            <a:r>
              <a:rPr lang="en-US" sz="1000" b="1" dirty="0" err="1" smtClean="0">
                <a:latin typeface="Arial" charset="0"/>
                <a:cs typeface="Arial" charset="0"/>
              </a:rPr>
              <a:t>NextGen</a:t>
            </a:r>
            <a:r>
              <a:rPr lang="en-US" sz="1000" b="1" dirty="0" smtClean="0">
                <a:latin typeface="Arial" charset="0"/>
                <a:cs typeface="Arial" charset="0"/>
              </a:rPr>
              <a:t>) </a:t>
            </a:r>
            <a:r>
              <a:rPr lang="en-US" sz="1000" dirty="0" smtClean="0">
                <a:latin typeface="Arial" charset="0"/>
                <a:cs typeface="Arial" charset="0"/>
              </a:rPr>
              <a:t>- is designed to transform America's air transportation system to make way for an up to three-fold increase in air traffic while continuing to operate safely, securely, and efficiently.  </a:t>
            </a:r>
          </a:p>
          <a:p>
            <a:r>
              <a:rPr lang="fr-FR" sz="1000" b="1" dirty="0" smtClean="0">
                <a:latin typeface="Arial" charset="0"/>
                <a:cs typeface="Arial" charset="0"/>
              </a:rPr>
              <a:t>En Route Automation </a:t>
            </a:r>
            <a:r>
              <a:rPr lang="fr-FR" sz="1000" b="1" dirty="0" err="1" smtClean="0">
                <a:latin typeface="Arial" charset="0"/>
                <a:cs typeface="Arial" charset="0"/>
              </a:rPr>
              <a:t>Modernization</a:t>
            </a:r>
            <a:r>
              <a:rPr lang="fr-FR" sz="1000" b="1" dirty="0" smtClean="0">
                <a:latin typeface="Arial" charset="0"/>
                <a:cs typeface="Arial" charset="0"/>
              </a:rPr>
              <a:t> (ERAM) </a:t>
            </a:r>
            <a:r>
              <a:rPr lang="fr-FR" sz="1000" dirty="0" smtClean="0">
                <a:latin typeface="Arial" charset="0"/>
                <a:cs typeface="Arial" charset="0"/>
              </a:rPr>
              <a:t>-  ERAM replaces the Host computer system software/hardware, Direct Access Radar Channel (backup) </a:t>
            </a:r>
            <a:r>
              <a:rPr lang="fr-FR" sz="1000" dirty="0" err="1" smtClean="0">
                <a:latin typeface="Arial" charset="0"/>
                <a:cs typeface="Arial" charset="0"/>
              </a:rPr>
              <a:t>sw</a:t>
            </a:r>
            <a:r>
              <a:rPr lang="fr-FR" sz="1000" dirty="0" smtClean="0">
                <a:latin typeface="Arial" charset="0"/>
                <a:cs typeface="Arial" charset="0"/>
              </a:rPr>
              <a:t>/</a:t>
            </a:r>
            <a:r>
              <a:rPr lang="fr-FR" sz="1000" dirty="0" err="1" smtClean="0">
                <a:latin typeface="Arial" charset="0"/>
                <a:cs typeface="Arial" charset="0"/>
              </a:rPr>
              <a:t>hw</a:t>
            </a:r>
            <a:r>
              <a:rPr lang="fr-FR" sz="1000" dirty="0" smtClean="0">
                <a:latin typeface="Arial" charset="0"/>
                <a:cs typeface="Arial" charset="0"/>
              </a:rPr>
              <a:t>, </a:t>
            </a:r>
            <a:r>
              <a:rPr lang="fr-FR" sz="1000" dirty="0" err="1" smtClean="0">
                <a:latin typeface="Arial" charset="0"/>
                <a:cs typeface="Arial" charset="0"/>
              </a:rPr>
              <a:t>other</a:t>
            </a:r>
            <a:r>
              <a:rPr lang="fr-FR" sz="1000" dirty="0" smtClean="0">
                <a:latin typeface="Arial" charset="0"/>
                <a:cs typeface="Arial" charset="0"/>
              </a:rPr>
              <a:t> </a:t>
            </a:r>
            <a:r>
              <a:rPr lang="fr-FR" sz="1000" dirty="0" err="1" smtClean="0">
                <a:latin typeface="Arial" charset="0"/>
                <a:cs typeface="Arial" charset="0"/>
              </a:rPr>
              <a:t>associated</a:t>
            </a:r>
            <a:r>
              <a:rPr lang="fr-FR" sz="1000" dirty="0" smtClean="0">
                <a:latin typeface="Arial" charset="0"/>
                <a:cs typeface="Arial" charset="0"/>
              </a:rPr>
              <a:t> interfaces, communications and support infrastructure; </a:t>
            </a:r>
            <a:r>
              <a:rPr lang="fr-FR" sz="1000" dirty="0" err="1" smtClean="0">
                <a:latin typeface="Arial" charset="0"/>
                <a:cs typeface="Arial" charset="0"/>
              </a:rPr>
              <a:t>enables</a:t>
            </a:r>
            <a:r>
              <a:rPr lang="fr-FR" sz="1000" dirty="0" smtClean="0">
                <a:latin typeface="Arial" charset="0"/>
                <a:cs typeface="Arial" charset="0"/>
              </a:rPr>
              <a:t> </a:t>
            </a:r>
            <a:r>
              <a:rPr lang="fr-FR" sz="1000" dirty="0" err="1" smtClean="0">
                <a:latin typeface="Arial" charset="0"/>
                <a:cs typeface="Arial" charset="0"/>
              </a:rPr>
              <a:t>implementation</a:t>
            </a:r>
            <a:r>
              <a:rPr lang="fr-FR" sz="1000" dirty="0" smtClean="0">
                <a:latin typeface="Arial" charset="0"/>
                <a:cs typeface="Arial" charset="0"/>
              </a:rPr>
              <a:t> of </a:t>
            </a:r>
            <a:r>
              <a:rPr lang="fr-FR" sz="1000" dirty="0" err="1" smtClean="0">
                <a:latin typeface="Arial" charset="0"/>
                <a:cs typeface="Arial" charset="0"/>
              </a:rPr>
              <a:t>emerging</a:t>
            </a:r>
            <a:r>
              <a:rPr lang="fr-FR" sz="1000" dirty="0" smtClean="0">
                <a:latin typeface="Arial" charset="0"/>
                <a:cs typeface="Arial" charset="0"/>
              </a:rPr>
              <a:t> performance-</a:t>
            </a:r>
            <a:r>
              <a:rPr lang="fr-FR" sz="1000" dirty="0" err="1" smtClean="0">
                <a:latin typeface="Arial" charset="0"/>
                <a:cs typeface="Arial" charset="0"/>
              </a:rPr>
              <a:t>based</a:t>
            </a:r>
            <a:r>
              <a:rPr lang="fr-FR" sz="1000" dirty="0" smtClean="0">
                <a:latin typeface="Arial" charset="0"/>
                <a:cs typeface="Arial" charset="0"/>
              </a:rPr>
              <a:t> National </a:t>
            </a:r>
            <a:r>
              <a:rPr lang="fr-FR" sz="1000" dirty="0" err="1" smtClean="0">
                <a:latin typeface="Arial" charset="0"/>
                <a:cs typeface="Arial" charset="0"/>
              </a:rPr>
              <a:t>Airspace</a:t>
            </a:r>
            <a:r>
              <a:rPr lang="fr-FR" sz="1000" dirty="0" smtClean="0">
                <a:latin typeface="Arial" charset="0"/>
                <a:cs typeface="Arial" charset="0"/>
              </a:rPr>
              <a:t> System (NAS) </a:t>
            </a:r>
            <a:r>
              <a:rPr lang="fr-FR" sz="1000" dirty="0" err="1" smtClean="0">
                <a:latin typeface="Arial" charset="0"/>
                <a:cs typeface="Arial" charset="0"/>
              </a:rPr>
              <a:t>capabilities</a:t>
            </a:r>
            <a:r>
              <a:rPr lang="fr-FR" sz="1000" dirty="0" smtClean="0">
                <a:latin typeface="Arial" charset="0"/>
                <a:cs typeface="Arial" charset="0"/>
              </a:rPr>
              <a:t>. </a:t>
            </a:r>
            <a:endParaRPr lang="en-US" sz="1000" dirty="0" smtClean="0">
              <a:latin typeface="Arial" charset="0"/>
              <a:cs typeface="Arial" charset="0"/>
            </a:endParaRPr>
          </a:p>
          <a:p>
            <a:r>
              <a:rPr lang="en-US" sz="1000" b="1" u="sng" dirty="0" smtClean="0">
                <a:latin typeface="Arial" charset="0"/>
                <a:cs typeface="Arial" charset="0"/>
              </a:rPr>
              <a:t>Treasury</a:t>
            </a:r>
          </a:p>
          <a:p>
            <a:r>
              <a:rPr lang="en-US" sz="1000" b="1" dirty="0" smtClean="0">
                <a:latin typeface="Arial" charset="0"/>
                <a:cs typeface="Arial" charset="0"/>
              </a:rPr>
              <a:t>IT Infrastructure Mainframes and Servers Services and Support (ITI MSSS) </a:t>
            </a:r>
            <a:r>
              <a:rPr lang="en-US" sz="1000" dirty="0" smtClean="0">
                <a:latin typeface="Arial" charset="0"/>
                <a:cs typeface="Arial" charset="0"/>
              </a:rPr>
              <a:t>- Tracks optimization and cost-savings efforts including data center consolidation, server virtualization and green IT.  </a:t>
            </a:r>
          </a:p>
          <a:p>
            <a:r>
              <a:rPr lang="en-US" sz="1000" b="1" dirty="0" smtClean="0">
                <a:latin typeface="Arial" charset="0"/>
                <a:cs typeface="Arial" charset="0"/>
              </a:rPr>
              <a:t>IT Infrastructure Telecommunications Systems and Support (ITI TSS) </a:t>
            </a:r>
            <a:r>
              <a:rPr lang="en-US" sz="1000" dirty="0" smtClean="0">
                <a:latin typeface="Arial" charset="0"/>
                <a:cs typeface="Arial" charset="0"/>
              </a:rPr>
              <a:t>- Tracks optimization and cost-savings efforts for data networks and telecommunications.  Also represents all Treasury operations and maintenance in these areas. </a:t>
            </a:r>
          </a:p>
          <a:p>
            <a:r>
              <a:rPr lang="en-US" sz="1000" b="1" u="sng" dirty="0" smtClean="0">
                <a:latin typeface="Arial" charset="0"/>
                <a:cs typeface="Arial" charset="0"/>
              </a:rPr>
              <a:t>Justice</a:t>
            </a:r>
          </a:p>
          <a:p>
            <a:r>
              <a:rPr lang="en-US" sz="1000" b="1" dirty="0" smtClean="0">
                <a:latin typeface="Arial" charset="0"/>
                <a:cs typeface="Arial" charset="0"/>
              </a:rPr>
              <a:t>JMD Law Enforcement Wireless Communication (LEWC) -  </a:t>
            </a:r>
            <a:r>
              <a:rPr lang="en-US" sz="1000" dirty="0" smtClean="0">
                <a:latin typeface="Arial" charset="0"/>
                <a:cs typeface="Arial" charset="0"/>
              </a:rPr>
              <a:t>supports the replacement and modernization of failing radio systems, correction of security deficiencies, addresses mandated technical standards, and achieves communications standards that directly support Agent Safety for the DOJ s law enforcement agencies.  </a:t>
            </a:r>
          </a:p>
          <a:p>
            <a:r>
              <a:rPr lang="en-US" sz="1000" b="1" dirty="0" smtClean="0">
                <a:latin typeface="Arial" charset="0"/>
                <a:cs typeface="Arial" charset="0"/>
              </a:rPr>
              <a:t>FBI Next Generation Identification (NGI) - </a:t>
            </a:r>
            <a:r>
              <a:rPr lang="en-US" sz="1000" dirty="0" smtClean="0">
                <a:latin typeface="Arial" charset="0"/>
                <a:cs typeface="Arial" charset="0"/>
              </a:rPr>
              <a:t>The NGI Program is an upgrade to the current IAFIS providing new biometric functionality.  The NGI Program will accommodate increased information processing and sharing for law enforcement agencies</a:t>
            </a:r>
          </a:p>
          <a:p>
            <a:r>
              <a:rPr lang="en-US" sz="1000" b="1" u="sng" dirty="0" smtClean="0">
                <a:latin typeface="Arial" charset="0"/>
                <a:cs typeface="Arial" charset="0"/>
              </a:rPr>
              <a:t>USDA</a:t>
            </a:r>
            <a:endParaRPr lang="en-US" sz="1000" dirty="0" smtClean="0">
              <a:latin typeface="Arial" charset="0"/>
              <a:cs typeface="Arial" charset="0"/>
            </a:endParaRPr>
          </a:p>
          <a:p>
            <a:r>
              <a:rPr lang="en-US" sz="1000" b="1" dirty="0" smtClean="0">
                <a:latin typeface="Arial" charset="0"/>
                <a:cs typeface="Arial" charset="0"/>
              </a:rPr>
              <a:t>Advanced Planning Documents (APDs) -- IT Investments Grants to States - </a:t>
            </a:r>
            <a:r>
              <a:rPr lang="en-US" sz="1000" dirty="0" smtClean="0">
                <a:latin typeface="Arial" charset="0"/>
                <a:cs typeface="Arial" charset="0"/>
              </a:rPr>
              <a:t>APDs are the approval and funding process for state agencies to apply for and receive funding to implement ADP services supporting state administration of Food Stamp and Special Nutrition programs. </a:t>
            </a:r>
          </a:p>
          <a:p>
            <a:r>
              <a:rPr lang="en-US" sz="1000" b="1" dirty="0" smtClean="0">
                <a:latin typeface="Arial" charset="0"/>
                <a:cs typeface="Arial" charset="0"/>
              </a:rPr>
              <a:t>Forest Service Computer Base - </a:t>
            </a:r>
            <a:r>
              <a:rPr lang="en-US" sz="1000" dirty="0" smtClean="0">
                <a:latin typeface="Arial" charset="0"/>
                <a:cs typeface="Arial" charset="0"/>
              </a:rPr>
              <a:t>Forest Service Computer Base provides IT Infrastructure (i.e., PCs, servers, &amp; corporate SW).  The initiative is vital to ensure FS can continue to carry out its natural resource mission in an e-Government environment.  </a:t>
            </a:r>
          </a:p>
          <a:p>
            <a:r>
              <a:rPr lang="en-US" sz="1000" b="1" dirty="0" smtClean="0">
                <a:latin typeface="Arial" charset="0"/>
                <a:cs typeface="Arial" charset="0"/>
              </a:rPr>
              <a:t>Farm Program Modernization </a:t>
            </a:r>
            <a:r>
              <a:rPr lang="en-US" sz="1000" dirty="0" smtClean="0">
                <a:latin typeface="Arial" charset="0"/>
                <a:cs typeface="Arial" charset="0"/>
              </a:rPr>
              <a:t>is part of Agriculture’s initiative to Modernize and Innovate the Delivery of Agricultural Systems </a:t>
            </a:r>
            <a:r>
              <a:rPr lang="en-US" sz="1000" b="1" dirty="0" smtClean="0">
                <a:latin typeface="Arial" charset="0"/>
                <a:cs typeface="Arial" charset="0"/>
              </a:rPr>
              <a:t>(MIDAS)</a:t>
            </a:r>
            <a:r>
              <a:rPr lang="en-US" sz="1000" dirty="0" smtClean="0">
                <a:latin typeface="Arial" charset="0"/>
                <a:cs typeface="Arial" charset="0"/>
              </a:rPr>
              <a:t>.  It provides for the modernization and innovation of Farm Programs through improved business processes &amp; state of the art IT technology. </a:t>
            </a:r>
          </a:p>
        </p:txBody>
      </p:sp>
      <p:sp>
        <p:nvSpPr>
          <p:cNvPr id="4" name="Date Placeholder 3"/>
          <p:cNvSpPr>
            <a:spLocks noGrp="1"/>
          </p:cNvSpPr>
          <p:nvPr>
            <p:ph type="dt" sz="quarter" idx="1"/>
          </p:nvPr>
        </p:nvSpPr>
        <p:spPr/>
        <p:txBody>
          <a:bodyPr/>
          <a:lstStyle/>
          <a:p>
            <a:pPr>
              <a:defRPr/>
            </a:pPr>
            <a:fld id="{B2429207-1FF9-4FFE-9204-672ADA902B7D}" type="datetime1">
              <a:rPr lang="en-US" smtClean="0"/>
              <a:pPr>
                <a:defRPr/>
              </a:pPr>
              <a:t>4/19/2010</a:t>
            </a:fld>
            <a:endParaRPr lang="en-US" dirty="0"/>
          </a:p>
        </p:txBody>
      </p:sp>
      <p:sp>
        <p:nvSpPr>
          <p:cNvPr id="5" name="Footer Placeholder 4"/>
          <p:cNvSpPr>
            <a:spLocks noGrp="1"/>
          </p:cNvSpPr>
          <p:nvPr>
            <p:ph type="ftr" sz="quarter" idx="4"/>
          </p:nvPr>
        </p:nvSpPr>
        <p:spPr/>
        <p:txBody>
          <a:bodyPr/>
          <a:lstStyle/>
          <a:p>
            <a:pPr>
              <a:defRPr/>
            </a:pPr>
            <a:r>
              <a:rPr lang="en-US" smtClean="0"/>
              <a:t>© 2010 by INPUT. All rights reserved.</a:t>
            </a:r>
            <a:endParaRPr lang="en-US"/>
          </a:p>
        </p:txBody>
      </p:sp>
      <p:sp>
        <p:nvSpPr>
          <p:cNvPr id="6" name="Slide Number Placeholder 5"/>
          <p:cNvSpPr>
            <a:spLocks noGrp="1"/>
          </p:cNvSpPr>
          <p:nvPr>
            <p:ph type="sldNum" sz="quarter" idx="5"/>
          </p:nvPr>
        </p:nvSpPr>
        <p:spPr/>
        <p:txBody>
          <a:bodyPr/>
          <a:lstStyle/>
          <a:p>
            <a:pPr>
              <a:defRPr/>
            </a:pPr>
            <a:r>
              <a:rPr lang="en-US"/>
              <a:t>Page </a:t>
            </a:r>
            <a:fld id="{7297FF44-8A4D-4B6F-9B7A-BC41B4CF3FA6}" type="slidenum">
              <a:rPr lang="en-US"/>
              <a:pPr>
                <a:defRPr/>
              </a:pPr>
              <a:t>7</a:t>
            </a:fld>
            <a:endParaRPr lang="en-US"/>
          </a:p>
        </p:txBody>
      </p:sp>
      <p:sp>
        <p:nvSpPr>
          <p:cNvPr id="99335" name="Rectangle 2"/>
          <p:cNvSpPr>
            <a:spLocks noGrp="1" noChangeArrowheads="1"/>
          </p:cNvSpPr>
          <p:nvPr>
            <p:ph type="hdr" sz="quarter"/>
          </p:nvPr>
        </p:nvSpPr>
        <p:spPr>
          <a:noFill/>
        </p:spPr>
        <p:txBody>
          <a:bodyPr/>
          <a:lstStyle/>
          <a:p>
            <a:pPr defTabSz="929366"/>
            <a:r>
              <a:rPr lang="en-US" dirty="0" smtClean="0">
                <a:cs typeface="Arial" charset="0"/>
              </a:rPr>
              <a:t>Themes and Priorities of the FY2011 Federal Budget Request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828800" y="561975"/>
            <a:ext cx="3109913" cy="2220913"/>
          </a:xfrm>
          <a:ln/>
        </p:spPr>
      </p:sp>
      <p:sp>
        <p:nvSpPr>
          <p:cNvPr id="100355" name="Notes Placeholder 2"/>
          <p:cNvSpPr>
            <a:spLocks noGrp="1"/>
          </p:cNvSpPr>
          <p:nvPr>
            <p:ph type="body" idx="1"/>
          </p:nvPr>
        </p:nvSpPr>
        <p:spPr>
          <a:xfrm>
            <a:off x="501721" y="2859634"/>
            <a:ext cx="6255426" cy="6411736"/>
          </a:xfrm>
          <a:noFill/>
          <a:ln/>
        </p:spPr>
        <p:txBody>
          <a:bodyPr/>
          <a:lstStyle/>
          <a:p>
            <a:r>
              <a:rPr lang="en-US" sz="1000" b="1" u="sng" dirty="0" smtClean="0">
                <a:latin typeface="Arial" charset="0"/>
                <a:cs typeface="Arial" charset="0"/>
              </a:rPr>
              <a:t>Commerce</a:t>
            </a:r>
          </a:p>
          <a:p>
            <a:r>
              <a:rPr lang="en-US" sz="1000" b="1" dirty="0" smtClean="0">
                <a:latin typeface="Arial" charset="0"/>
                <a:cs typeface="Arial" charset="0"/>
              </a:rPr>
              <a:t>Department of Commerce Consolidated IT Infrastructure (CCII) - </a:t>
            </a:r>
            <a:r>
              <a:rPr lang="en-US" sz="1000" dirty="0" smtClean="0">
                <a:latin typeface="Arial" charset="0"/>
                <a:cs typeface="Arial" charset="0"/>
              </a:rPr>
              <a:t>is to effectively optimize &amp; manage its federated IT infrastructure management framework.  Using transparency, it encompasses Desktop/IT Helpdesk, Telecommunications, Servers and IT Data Centers. </a:t>
            </a:r>
          </a:p>
          <a:p>
            <a:r>
              <a:rPr lang="en-US" sz="1000" b="1" dirty="0" smtClean="0">
                <a:latin typeface="Arial" charset="0"/>
                <a:cs typeface="Arial" charset="0"/>
              </a:rPr>
              <a:t>NOAA/GOES-R Series Ground Segment - </a:t>
            </a:r>
            <a:r>
              <a:rPr lang="en-US" sz="1000" dirty="0" smtClean="0">
                <a:latin typeface="Arial" charset="0"/>
                <a:cs typeface="Arial" charset="0"/>
              </a:rPr>
              <a:t>monitors and controls NOAA's GOES-R satellites, the next generation of geostationary environmental satellites.  </a:t>
            </a:r>
            <a:endParaRPr lang="en-US" sz="1000" b="1" dirty="0" smtClean="0">
              <a:latin typeface="Arial" charset="0"/>
              <a:cs typeface="Arial" charset="0"/>
            </a:endParaRPr>
          </a:p>
          <a:p>
            <a:r>
              <a:rPr lang="en-US" sz="1000" b="1" u="sng" dirty="0" smtClean="0">
                <a:latin typeface="Arial" charset="0"/>
                <a:cs typeface="Arial" charset="0"/>
              </a:rPr>
              <a:t>Energy</a:t>
            </a:r>
          </a:p>
          <a:p>
            <a:r>
              <a:rPr lang="en-US" sz="1000" b="1" dirty="0" smtClean="0">
                <a:latin typeface="Arial" charset="0"/>
                <a:cs typeface="Arial" charset="0"/>
              </a:rPr>
              <a:t>Consolidated Infrastructure, Office Automation, and Telecommunications (IOA&amp;T) Program - </a:t>
            </a:r>
            <a:r>
              <a:rPr lang="en-US" sz="1000" dirty="0" smtClean="0">
                <a:latin typeface="Arial" charset="0"/>
                <a:cs typeface="Arial" charset="0"/>
              </a:rPr>
              <a:t>This program supports DOE's business and mission processes in the areas of telecommunications and networks; application and data hosting/housing; office automation; telephony; enterprise collaboration service; and </a:t>
            </a:r>
            <a:r>
              <a:rPr lang="en-US" sz="1000" dirty="0" err="1" smtClean="0">
                <a:latin typeface="Arial" charset="0"/>
                <a:cs typeface="Arial" charset="0"/>
              </a:rPr>
              <a:t>cybersecurity</a:t>
            </a:r>
            <a:r>
              <a:rPr lang="en-US" sz="1000" dirty="0" smtClean="0">
                <a:latin typeface="Arial" charset="0"/>
                <a:cs typeface="Arial" charset="0"/>
              </a:rPr>
              <a:t>. </a:t>
            </a:r>
          </a:p>
          <a:p>
            <a:r>
              <a:rPr lang="en-US" sz="1000" b="1" dirty="0" smtClean="0">
                <a:latin typeface="Arial" charset="0"/>
                <a:cs typeface="Arial" charset="0"/>
              </a:rPr>
              <a:t>Oak Ridge National Laboratory Leadership Computing Facility Management System </a:t>
            </a:r>
            <a:r>
              <a:rPr lang="en-US" sz="1000" dirty="0" smtClean="0">
                <a:latin typeface="Arial" charset="0"/>
                <a:cs typeface="Arial" charset="0"/>
              </a:rPr>
              <a:t>ensures compliance and review of legal directives and guidance to staff.  </a:t>
            </a:r>
          </a:p>
          <a:p>
            <a:r>
              <a:rPr lang="en-US" sz="1000" b="1" dirty="0" smtClean="0">
                <a:latin typeface="Arial" charset="0"/>
                <a:cs typeface="Arial" charset="0"/>
              </a:rPr>
              <a:t>Argonne National Laboratory Leadership Computing Facility Management System </a:t>
            </a:r>
            <a:r>
              <a:rPr lang="en-US" sz="1000" dirty="0" smtClean="0">
                <a:latin typeface="Arial" charset="0"/>
                <a:cs typeface="Arial" charset="0"/>
              </a:rPr>
              <a:t>ensures compliance and review of legal directives and guidance to staff.  </a:t>
            </a:r>
            <a:endParaRPr lang="en-US" sz="1000" b="1" dirty="0" smtClean="0">
              <a:latin typeface="Arial" charset="0"/>
              <a:cs typeface="Arial" charset="0"/>
            </a:endParaRPr>
          </a:p>
          <a:p>
            <a:r>
              <a:rPr lang="en-US" sz="1000" b="1" u="sng" dirty="0" smtClean="0">
                <a:latin typeface="Arial" charset="0"/>
                <a:cs typeface="Arial" charset="0"/>
              </a:rPr>
              <a:t>NASA</a:t>
            </a:r>
          </a:p>
          <a:p>
            <a:pPr lvl="1"/>
            <a:r>
              <a:rPr lang="en-US" sz="1000" b="1" dirty="0" smtClean="0">
                <a:latin typeface="Arial" charset="0"/>
                <a:cs typeface="Arial" charset="0"/>
              </a:rPr>
              <a:t>NASA IT Infrastructure  -</a:t>
            </a:r>
            <a:r>
              <a:rPr lang="en-US" sz="1000" dirty="0" smtClean="0">
                <a:latin typeface="Arial" charset="0"/>
                <a:cs typeface="Arial" charset="0"/>
              </a:rPr>
              <a:t>The NASA IT Infrastructure investment operates and maintains computer facilities, hardware, software, and telecommunications capabilities deployed in support of the various NASA missions and agency workforce. </a:t>
            </a:r>
          </a:p>
          <a:p>
            <a:pPr lvl="1"/>
            <a:r>
              <a:rPr lang="en-US" sz="1000" b="1" dirty="0" smtClean="0">
                <a:latin typeface="Arial" charset="0"/>
                <a:cs typeface="Arial" charset="0"/>
              </a:rPr>
              <a:t>Kennedy Space Center Constellation Ground Operations Command &amp; Control </a:t>
            </a:r>
            <a:r>
              <a:rPr lang="en-US" sz="1000" dirty="0" smtClean="0">
                <a:latin typeface="Arial" charset="0"/>
                <a:cs typeface="Arial" charset="0"/>
              </a:rPr>
              <a:t>- Investment covers development of KSC Command Control and Communications systems for the Constellation Program. </a:t>
            </a:r>
          </a:p>
          <a:p>
            <a:pPr lvl="1"/>
            <a:r>
              <a:rPr lang="en-US" sz="1000" b="1" dirty="0" smtClean="0">
                <a:latin typeface="Arial" charset="0"/>
                <a:cs typeface="Arial" charset="0"/>
              </a:rPr>
              <a:t>NASA Financial / Business Management Program - </a:t>
            </a:r>
            <a:r>
              <a:rPr lang="en-US" sz="1000" dirty="0" smtClean="0">
                <a:latin typeface="Arial" charset="0"/>
                <a:cs typeface="Arial" charset="0"/>
              </a:rPr>
              <a:t>NASA Enterprise Applications Competency Center provides operations and sustaining support (business process/application functionality/application development/application operations/infrastructure support) for a variety of business/financial modules. </a:t>
            </a:r>
            <a:endParaRPr lang="en-US" sz="1000" b="1" dirty="0" smtClean="0">
              <a:latin typeface="Arial" charset="0"/>
              <a:cs typeface="Arial" charset="0"/>
            </a:endParaRPr>
          </a:p>
          <a:p>
            <a:r>
              <a:rPr lang="en-US" sz="1000" b="1" u="sng" dirty="0" smtClean="0">
                <a:latin typeface="Arial" charset="0"/>
                <a:cs typeface="Arial" charset="0"/>
              </a:rPr>
              <a:t>Others</a:t>
            </a:r>
            <a:endParaRPr lang="en-US" sz="1000" u="sng" dirty="0" smtClean="0">
              <a:latin typeface="Arial" charset="0"/>
              <a:cs typeface="Arial" charset="0"/>
            </a:endParaRPr>
          </a:p>
          <a:p>
            <a:pPr lvl="1"/>
            <a:r>
              <a:rPr lang="en-US" sz="1000" b="1" dirty="0" smtClean="0">
                <a:latin typeface="Arial" charset="0"/>
                <a:cs typeface="Arial" charset="0"/>
              </a:rPr>
              <a:t>Education: Aid Servicing </a:t>
            </a:r>
            <a:r>
              <a:rPr lang="en-US" sz="1000" dirty="0" smtClean="0">
                <a:latin typeface="Arial" charset="0"/>
                <a:cs typeface="Arial" charset="0"/>
              </a:rPr>
              <a:t>- Aid Servicing provides operations to collect Federal Student Loans from borrowers. </a:t>
            </a:r>
          </a:p>
          <a:p>
            <a:pPr lvl="1"/>
            <a:r>
              <a:rPr lang="en-US" sz="1000" b="1" dirty="0" smtClean="0">
                <a:latin typeface="Arial" charset="0"/>
                <a:cs typeface="Arial" charset="0"/>
              </a:rPr>
              <a:t>HUD: Transformation Initiatives - </a:t>
            </a:r>
            <a:r>
              <a:rPr lang="en-US" sz="1000" dirty="0" smtClean="0">
                <a:latin typeface="Arial" charset="0"/>
                <a:cs typeface="Arial" charset="0"/>
              </a:rPr>
              <a:t>The Transformation Initiative is aimed at enabling greater capacity and flexibility in responding to critical short and long term departmental needs.  </a:t>
            </a:r>
          </a:p>
          <a:p>
            <a:pPr lvl="1"/>
            <a:r>
              <a:rPr lang="en-US" sz="1000" b="1" dirty="0" smtClean="0">
                <a:latin typeface="Arial" charset="0"/>
                <a:cs typeface="Arial" charset="0"/>
              </a:rPr>
              <a:t>Interior: Financial and Business Management System (FBMS) </a:t>
            </a:r>
            <a:r>
              <a:rPr lang="en-US" sz="1000" dirty="0" smtClean="0">
                <a:latin typeface="Arial" charset="0"/>
                <a:cs typeface="Arial" charset="0"/>
              </a:rPr>
              <a:t>- integrating administrative processes throughout the Department of the Interior. </a:t>
            </a:r>
          </a:p>
          <a:p>
            <a:pPr lvl="1"/>
            <a:r>
              <a:rPr lang="en-US" sz="1000" b="1" dirty="0" smtClean="0">
                <a:latin typeface="Arial" charset="0"/>
                <a:cs typeface="Arial" charset="0"/>
              </a:rPr>
              <a:t>Labor: DOL Infrastructure Optimization </a:t>
            </a:r>
            <a:r>
              <a:rPr lang="en-US" sz="1000" dirty="0" smtClean="0">
                <a:latin typeface="Arial" charset="0"/>
                <a:cs typeface="Arial" charset="0"/>
              </a:rPr>
              <a:t>- encompassing telecommunications systems and services, end user systems and services, and data center services and support.</a:t>
            </a:r>
          </a:p>
          <a:p>
            <a:pPr lvl="1"/>
            <a:r>
              <a:rPr lang="en-US" sz="1000" b="1" dirty="0" smtClean="0">
                <a:latin typeface="Arial" charset="0"/>
                <a:cs typeface="Arial" charset="0"/>
              </a:rPr>
              <a:t>SSA: Infrastructure -Data Center </a:t>
            </a:r>
            <a:r>
              <a:rPr lang="en-US" sz="1000" dirty="0" smtClean="0">
                <a:latin typeface="Arial" charset="0"/>
                <a:cs typeface="Arial" charset="0"/>
              </a:rPr>
              <a:t>- maintaining, enhancing and protecting the IT environment that administers SSA's payment systems. </a:t>
            </a:r>
          </a:p>
          <a:p>
            <a:endParaRPr lang="en-US" sz="1000" dirty="0" smtClean="0">
              <a:latin typeface="Arial" charset="0"/>
              <a:cs typeface="Arial" charset="0"/>
            </a:endParaRPr>
          </a:p>
        </p:txBody>
      </p:sp>
      <p:sp>
        <p:nvSpPr>
          <p:cNvPr id="4" name="Date Placeholder 3"/>
          <p:cNvSpPr>
            <a:spLocks noGrp="1"/>
          </p:cNvSpPr>
          <p:nvPr>
            <p:ph type="dt" sz="quarter" idx="1"/>
          </p:nvPr>
        </p:nvSpPr>
        <p:spPr/>
        <p:txBody>
          <a:bodyPr/>
          <a:lstStyle/>
          <a:p>
            <a:pPr>
              <a:defRPr/>
            </a:pPr>
            <a:fld id="{B2429207-1FF9-4FFE-9204-672ADA902B7D}" type="datetime1">
              <a:rPr lang="en-US" smtClean="0"/>
              <a:pPr>
                <a:defRPr/>
              </a:pPr>
              <a:t>4/19/2010</a:t>
            </a:fld>
            <a:endParaRPr lang="en-US" dirty="0"/>
          </a:p>
        </p:txBody>
      </p:sp>
      <p:sp>
        <p:nvSpPr>
          <p:cNvPr id="5" name="Footer Placeholder 4"/>
          <p:cNvSpPr>
            <a:spLocks noGrp="1"/>
          </p:cNvSpPr>
          <p:nvPr>
            <p:ph type="ftr" sz="quarter" idx="4"/>
          </p:nvPr>
        </p:nvSpPr>
        <p:spPr/>
        <p:txBody>
          <a:bodyPr/>
          <a:lstStyle/>
          <a:p>
            <a:pPr>
              <a:defRPr/>
            </a:pPr>
            <a:r>
              <a:rPr lang="en-US" smtClean="0"/>
              <a:t>© 2010 by INPUT. All rights reserved.</a:t>
            </a:r>
            <a:endParaRPr lang="en-US"/>
          </a:p>
        </p:txBody>
      </p:sp>
      <p:sp>
        <p:nvSpPr>
          <p:cNvPr id="6" name="Slide Number Placeholder 5"/>
          <p:cNvSpPr>
            <a:spLocks noGrp="1"/>
          </p:cNvSpPr>
          <p:nvPr>
            <p:ph type="sldNum" sz="quarter" idx="5"/>
          </p:nvPr>
        </p:nvSpPr>
        <p:spPr/>
        <p:txBody>
          <a:bodyPr/>
          <a:lstStyle/>
          <a:p>
            <a:pPr>
              <a:defRPr/>
            </a:pPr>
            <a:r>
              <a:rPr lang="en-US"/>
              <a:t>Page </a:t>
            </a:r>
            <a:fld id="{27E53CA6-15CA-47D1-8D29-34C94D711927}" type="slidenum">
              <a:rPr lang="en-US"/>
              <a:pPr>
                <a:defRPr/>
              </a:pPr>
              <a:t>8</a:t>
            </a:fld>
            <a:endParaRPr lang="en-US"/>
          </a:p>
        </p:txBody>
      </p:sp>
      <p:sp>
        <p:nvSpPr>
          <p:cNvPr id="100359" name="Rectangle 2"/>
          <p:cNvSpPr>
            <a:spLocks noGrp="1" noChangeArrowheads="1"/>
          </p:cNvSpPr>
          <p:nvPr>
            <p:ph type="hdr" sz="quarter"/>
          </p:nvPr>
        </p:nvSpPr>
        <p:spPr>
          <a:noFill/>
        </p:spPr>
        <p:txBody>
          <a:bodyPr/>
          <a:lstStyle/>
          <a:p>
            <a:pPr defTabSz="929366"/>
            <a:r>
              <a:rPr lang="en-US" dirty="0" smtClean="0">
                <a:cs typeface="Arial" charset="0"/>
              </a:rPr>
              <a:t>Themes and Priorities of the FY2011 Federal Budget Request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ln/>
        </p:spPr>
        <p:txBody>
          <a:bodyPr/>
          <a:lstStyle/>
          <a:p>
            <a:pPr>
              <a:buFontTx/>
              <a:buNone/>
              <a:defRPr/>
            </a:pPr>
            <a:r>
              <a:rPr lang="en-US" sz="1100" dirty="0" smtClean="0">
                <a:latin typeface="+mn-lt"/>
              </a:rPr>
              <a:t>The stimulus package offered insight into the Obama administration’s long-term priorities.  </a:t>
            </a:r>
          </a:p>
          <a:p>
            <a:pPr>
              <a:defRPr/>
            </a:pPr>
            <a:r>
              <a:rPr lang="en-US" sz="1100" dirty="0" smtClean="0">
                <a:latin typeface="+mn-lt"/>
              </a:rPr>
              <a:t>Energy</a:t>
            </a:r>
          </a:p>
          <a:p>
            <a:pPr lvl="1">
              <a:defRPr/>
            </a:pPr>
            <a:r>
              <a:rPr lang="en-US" sz="800" dirty="0" smtClean="0">
                <a:latin typeface="+mn-lt"/>
              </a:rPr>
              <a:t>President Obama vows to double investments in basic research during the next decade, in part by establishing organizations to field innovative, breakthrough technologies.  Efforts will primarily focus on renewable energy (solar, wind, geothermal); fuels from sunlight; batteries and energy storage; grid materials, devices and systems; capture and sequestration technologies; energy-efficient building systems design; extreme materials; and modeling and simulation.</a:t>
            </a:r>
          </a:p>
          <a:p>
            <a:pPr>
              <a:defRPr/>
            </a:pPr>
            <a:r>
              <a:rPr lang="en-US" sz="1100" dirty="0" smtClean="0">
                <a:latin typeface="+mn-lt"/>
              </a:rPr>
              <a:t>Healthcare</a:t>
            </a:r>
          </a:p>
          <a:p>
            <a:pPr lvl="1">
              <a:defRPr/>
            </a:pPr>
            <a:r>
              <a:rPr lang="en-US" sz="800" dirty="0" smtClean="0">
                <a:latin typeface="+mn-lt"/>
              </a:rPr>
              <a:t>the climbing costs of healthcare are driving plans to invest in healthcare reform and health IT solutions that will support reform.</a:t>
            </a:r>
          </a:p>
          <a:p>
            <a:pPr lvl="1">
              <a:defRPr/>
            </a:pPr>
            <a:r>
              <a:rPr lang="en-US" sz="800" dirty="0" smtClean="0">
                <a:latin typeface="+mn-lt"/>
              </a:rPr>
              <a:t>DOD health costs were $18B in 2001 and now exceed $40B</a:t>
            </a:r>
          </a:p>
          <a:p>
            <a:pPr lvl="1">
              <a:defRPr/>
            </a:pPr>
            <a:r>
              <a:rPr lang="en-US" sz="800" dirty="0" smtClean="0">
                <a:latin typeface="+mn-lt"/>
              </a:rPr>
              <a:t>VA health costs up from $20B to $40B</a:t>
            </a:r>
          </a:p>
          <a:p>
            <a:pPr lvl="1">
              <a:defRPr/>
            </a:pPr>
            <a:endParaRPr lang="en-US" sz="800" dirty="0" smtClean="0">
              <a:latin typeface="+mn-lt"/>
            </a:endParaRPr>
          </a:p>
          <a:p>
            <a:pPr>
              <a:defRPr/>
            </a:pPr>
            <a:r>
              <a:rPr lang="en-US" sz="1100" dirty="0" smtClean="0">
                <a:latin typeface="+mn-lt"/>
              </a:rPr>
              <a:t>Broadband</a:t>
            </a:r>
          </a:p>
          <a:p>
            <a:pPr lvl="1">
              <a:defRPr/>
            </a:pPr>
            <a:r>
              <a:rPr lang="en-US" sz="800" dirty="0" smtClean="0">
                <a:latin typeface="+mn-lt"/>
              </a:rPr>
              <a:t>the plan is to extend broadband to rural and underserved areas.  Broadband expansion has a number of related implications, such as facilitating telework, supporting the energy grid and providing the foundation for health information exchange.</a:t>
            </a:r>
          </a:p>
          <a:p>
            <a:pPr lvl="1">
              <a:defRPr/>
            </a:pPr>
            <a:r>
              <a:rPr lang="en-US" sz="800" dirty="0" smtClean="0">
                <a:latin typeface="+mn-lt"/>
              </a:rPr>
              <a:t>$7B in </a:t>
            </a:r>
          </a:p>
          <a:p>
            <a:pPr>
              <a:defRPr/>
            </a:pPr>
            <a:r>
              <a:rPr lang="en-US" sz="1100" dirty="0" err="1" smtClean="0">
                <a:latin typeface="+mn-lt"/>
              </a:rPr>
              <a:t>Cybersecurity</a:t>
            </a:r>
            <a:endParaRPr lang="en-US" sz="1100" dirty="0" smtClean="0">
              <a:latin typeface="+mn-lt"/>
            </a:endParaRPr>
          </a:p>
          <a:p>
            <a:pPr lvl="1">
              <a:defRPr/>
            </a:pPr>
            <a:r>
              <a:rPr lang="en-US" sz="800" dirty="0" smtClean="0">
                <a:latin typeface="+mn-lt"/>
              </a:rPr>
              <a:t>Movement to centralize </a:t>
            </a:r>
            <a:r>
              <a:rPr lang="en-US" sz="800" dirty="0" err="1" smtClean="0">
                <a:latin typeface="+mn-lt"/>
              </a:rPr>
              <a:t>cyberseciryt</a:t>
            </a:r>
            <a:r>
              <a:rPr lang="en-US" sz="800" dirty="0" smtClean="0">
                <a:latin typeface="+mn-lt"/>
              </a:rPr>
              <a:t> in federal government – argument is over where and who</a:t>
            </a:r>
          </a:p>
          <a:p>
            <a:pPr lvl="1">
              <a:defRPr/>
            </a:pPr>
            <a:r>
              <a:rPr lang="en-US" sz="800" dirty="0" smtClean="0">
                <a:latin typeface="+mn-lt"/>
              </a:rPr>
              <a:t>Technology evolving to support more centralization of monitoring, real time monitoring</a:t>
            </a:r>
          </a:p>
          <a:p>
            <a:pPr>
              <a:defRPr/>
            </a:pPr>
            <a:endParaRPr lang="en-US" dirty="0" smtClean="0"/>
          </a:p>
        </p:txBody>
      </p:sp>
      <p:sp>
        <p:nvSpPr>
          <p:cNvPr id="140292" name="Date Placeholder 3"/>
          <p:cNvSpPr>
            <a:spLocks noGrp="1"/>
          </p:cNvSpPr>
          <p:nvPr>
            <p:ph type="dt" sz="quarter" idx="1"/>
          </p:nvPr>
        </p:nvSpPr>
        <p:spPr>
          <a:xfrm>
            <a:off x="3934969" y="1"/>
            <a:ext cx="3010323" cy="461645"/>
          </a:xfrm>
          <a:prstGeom prst="rect">
            <a:avLst/>
          </a:prstGeom>
          <a:noFill/>
        </p:spPr>
        <p:txBody>
          <a:bodyPr lIns="92104" tIns="46051" rIns="92104" bIns="46051"/>
          <a:lstStyle/>
          <a:p>
            <a:pPr defTabSz="925835"/>
            <a:fld id="{9226B535-F8D2-427B-9473-F0D018633C3C}" type="datetime1">
              <a:rPr lang="en-US" smtClean="0"/>
              <a:pPr defTabSz="925835"/>
              <a:t>4/19/2010</a:t>
            </a:fld>
            <a:endParaRPr lang="en-US" dirty="0" smtClean="0"/>
          </a:p>
        </p:txBody>
      </p:sp>
      <p:sp>
        <p:nvSpPr>
          <p:cNvPr id="140294" name="Slide Number Placeholder 5"/>
          <p:cNvSpPr>
            <a:spLocks noGrp="1"/>
          </p:cNvSpPr>
          <p:nvPr>
            <p:ph type="sldNum" sz="quarter" idx="5"/>
          </p:nvPr>
        </p:nvSpPr>
        <p:spPr>
          <a:noFill/>
        </p:spPr>
        <p:txBody>
          <a:bodyPr/>
          <a:lstStyle/>
          <a:p>
            <a:pPr defTabSz="925835"/>
            <a:fld id="{739A7ECD-444B-49F4-985A-FA9724557CB5}" type="slidenum">
              <a:rPr lang="en-US" smtClean="0"/>
              <a:pPr defTabSz="925835"/>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in"/>
          <p:cNvPicPr>
            <a:picLocks noChangeAspect="1" noChangeArrowheads="1"/>
          </p:cNvPicPr>
          <p:nvPr/>
        </p:nvPicPr>
        <p:blipFill>
          <a:blip r:embed="rId2" cstate="print"/>
          <a:srcRect/>
          <a:stretch>
            <a:fillRect/>
          </a:stretch>
        </p:blipFill>
        <p:spPr bwMode="auto">
          <a:xfrm>
            <a:off x="0" y="0"/>
            <a:ext cx="9601200" cy="6858000"/>
          </a:xfrm>
          <a:prstGeom prst="rect">
            <a:avLst/>
          </a:prstGeom>
          <a:noFill/>
          <a:ln w="9525">
            <a:noFill/>
            <a:miter lim="800000"/>
            <a:headEnd/>
            <a:tailEnd/>
          </a:ln>
        </p:spPr>
      </p:pic>
      <p:sp>
        <p:nvSpPr>
          <p:cNvPr id="431107" name="Rectangle 3"/>
          <p:cNvSpPr>
            <a:spLocks noGrp="1" noChangeArrowheads="1"/>
          </p:cNvSpPr>
          <p:nvPr>
            <p:ph type="subTitle" idx="1"/>
          </p:nvPr>
        </p:nvSpPr>
        <p:spPr bwMode="white">
          <a:xfrm>
            <a:off x="455613" y="4113213"/>
            <a:ext cx="8683625" cy="1828800"/>
          </a:xfrm>
        </p:spPr>
        <p:txBody>
          <a:bodyPr/>
          <a:lstStyle>
            <a:lvl1pPr marL="0" indent="0">
              <a:spcBef>
                <a:spcPct val="15000"/>
              </a:spcBef>
              <a:buFontTx/>
              <a:buNone/>
              <a:defRPr sz="2400">
                <a:solidFill>
                  <a:schemeClr val="bg1"/>
                </a:solidFill>
              </a:defRPr>
            </a:lvl1pPr>
          </a:lstStyle>
          <a:p>
            <a:r>
              <a:rPr lang="en-US" smtClean="0"/>
              <a:t>Click to edit Master subtitle style</a:t>
            </a:r>
            <a:endParaRPr lang="en-US"/>
          </a:p>
        </p:txBody>
      </p:sp>
      <p:sp>
        <p:nvSpPr>
          <p:cNvPr id="431108" name="Rectangle 4"/>
          <p:cNvSpPr>
            <a:spLocks noGrp="1" noChangeArrowheads="1"/>
          </p:cNvSpPr>
          <p:nvPr>
            <p:ph type="ctrTitle"/>
          </p:nvPr>
        </p:nvSpPr>
        <p:spPr>
          <a:xfrm>
            <a:off x="455613" y="2393950"/>
            <a:ext cx="8683625" cy="1371600"/>
          </a:xfrm>
        </p:spPr>
        <p:txBody>
          <a:bodyPr lIns="0" anchor="t"/>
          <a:lstStyle>
            <a:lvl1pPr>
              <a:defRPr sz="28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75C415E-C680-45AB-8DD5-EDD4DB1346E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825" y="0"/>
            <a:ext cx="2284413" cy="6169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 y="0"/>
            <a:ext cx="6705600" cy="6169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BD79505-49A7-4491-B6EC-619665AF0DC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235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5612" y="1141413"/>
            <a:ext cx="8765299"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a:spLocks noGrp="1" noChangeArrowheads="1"/>
          </p:cNvSpPr>
          <p:nvPr>
            <p:ph type="sldNum" sz="quarter" idx="10"/>
          </p:nvPr>
        </p:nvSpPr>
        <p:spPr>
          <a:xfrm>
            <a:off x="8910638" y="6457950"/>
            <a:ext cx="685800" cy="357188"/>
          </a:xfrm>
        </p:spPr>
        <p:txBody>
          <a:bodyPr/>
          <a:lstStyle>
            <a:lvl1pPr>
              <a:defRPr/>
            </a:lvl1pPr>
          </a:lstStyle>
          <a:p>
            <a:pPr>
              <a:defRPr/>
            </a:pPr>
            <a:fld id="{EE30155C-F737-44A7-A7F0-8E00FF0D0383}" type="slidenum">
              <a:rPr lang="en-US"/>
              <a:pPr>
                <a:defRPr/>
              </a:pPr>
              <a:t>‹#›</a:t>
            </a:fld>
            <a:endParaRPr lang="en-US"/>
          </a:p>
        </p:txBody>
      </p:sp>
      <p:sp>
        <p:nvSpPr>
          <p:cNvPr id="5" name="TextBox 4"/>
          <p:cNvSpPr txBox="1"/>
          <p:nvPr userDrawn="1"/>
        </p:nvSpPr>
        <p:spPr>
          <a:xfrm>
            <a:off x="4238783" y="6689160"/>
            <a:ext cx="1326004" cy="215444"/>
          </a:xfrm>
          <a:prstGeom prst="rect">
            <a:avLst/>
          </a:prstGeom>
          <a:noFill/>
        </p:spPr>
        <p:txBody>
          <a:bodyPr wrap="none" rtlCol="0">
            <a:spAutoFit/>
          </a:bodyPr>
          <a:lstStyle/>
          <a:p>
            <a:r>
              <a:rPr lang="en-US" sz="800" dirty="0" smtClean="0"/>
              <a:t>Copyright ©</a:t>
            </a:r>
            <a:r>
              <a:rPr lang="en-US" sz="800" baseline="0" dirty="0" smtClean="0"/>
              <a:t> INPUT 2010</a:t>
            </a:r>
            <a:endParaRPr lang="en-US" sz="8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5612" y="1141413"/>
            <a:ext cx="8765299"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a:spLocks noGrp="1" noChangeArrowheads="1"/>
          </p:cNvSpPr>
          <p:nvPr>
            <p:ph type="sldNum" sz="quarter" idx="10"/>
          </p:nvPr>
        </p:nvSpPr>
        <p:spPr>
          <a:xfrm>
            <a:off x="8910638" y="6457950"/>
            <a:ext cx="685800" cy="357188"/>
          </a:xfrm>
        </p:spPr>
        <p:txBody>
          <a:bodyPr/>
          <a:lstStyle>
            <a:lvl1pPr>
              <a:defRPr/>
            </a:lvl1pPr>
          </a:lstStyle>
          <a:p>
            <a:pPr>
              <a:defRPr/>
            </a:pPr>
            <a:fld id="{EE30155C-F737-44A7-A7F0-8E00FF0D0383}" type="slidenum">
              <a:rPr lang="en-US"/>
              <a:pPr>
                <a:defRPr/>
              </a:pPr>
              <a:t>‹#›</a:t>
            </a:fld>
            <a:endParaRPr lang="en-US"/>
          </a:p>
        </p:txBody>
      </p:sp>
      <p:sp>
        <p:nvSpPr>
          <p:cNvPr id="5" name="TextBox 4"/>
          <p:cNvSpPr txBox="1"/>
          <p:nvPr userDrawn="1"/>
        </p:nvSpPr>
        <p:spPr>
          <a:xfrm>
            <a:off x="4238783" y="6689160"/>
            <a:ext cx="1326004" cy="215444"/>
          </a:xfrm>
          <a:prstGeom prst="rect">
            <a:avLst/>
          </a:prstGeom>
          <a:noFill/>
        </p:spPr>
        <p:txBody>
          <a:bodyPr wrap="none" rtlCol="0">
            <a:spAutoFit/>
          </a:bodyPr>
          <a:lstStyle/>
          <a:p>
            <a:r>
              <a:rPr lang="en-US" sz="800" dirty="0" smtClean="0"/>
              <a:t>Copyright ©</a:t>
            </a:r>
            <a:r>
              <a:rPr lang="en-US" sz="800" baseline="0" dirty="0" smtClean="0"/>
              <a:t> INPUT 2010</a:t>
            </a:r>
            <a:endParaRPr lang="en-US" sz="8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5612" y="1141413"/>
            <a:ext cx="8765299"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a:spLocks noGrp="1" noChangeArrowheads="1"/>
          </p:cNvSpPr>
          <p:nvPr>
            <p:ph type="sldNum" sz="quarter" idx="10"/>
          </p:nvPr>
        </p:nvSpPr>
        <p:spPr>
          <a:xfrm>
            <a:off x="8910638" y="6457950"/>
            <a:ext cx="685800" cy="357188"/>
          </a:xfrm>
        </p:spPr>
        <p:txBody>
          <a:bodyPr/>
          <a:lstStyle>
            <a:lvl1pPr>
              <a:defRPr/>
            </a:lvl1pPr>
          </a:lstStyle>
          <a:p>
            <a:pPr>
              <a:defRPr/>
            </a:pPr>
            <a:fld id="{EE30155C-F737-44A7-A7F0-8E00FF0D0383}" type="slidenum">
              <a:rPr lang="en-US"/>
              <a:pPr>
                <a:defRPr/>
              </a:pPr>
              <a:t>‹#›</a:t>
            </a:fld>
            <a:endParaRPr lang="en-US"/>
          </a:p>
        </p:txBody>
      </p:sp>
      <p:sp>
        <p:nvSpPr>
          <p:cNvPr id="5" name="TextBox 4"/>
          <p:cNvSpPr txBox="1"/>
          <p:nvPr userDrawn="1"/>
        </p:nvSpPr>
        <p:spPr>
          <a:xfrm>
            <a:off x="4238783" y="6689160"/>
            <a:ext cx="1326004" cy="215444"/>
          </a:xfrm>
          <a:prstGeom prst="rect">
            <a:avLst/>
          </a:prstGeom>
          <a:noFill/>
        </p:spPr>
        <p:txBody>
          <a:bodyPr wrap="none" rtlCol="0">
            <a:spAutoFit/>
          </a:bodyPr>
          <a:lstStyle/>
          <a:p>
            <a:r>
              <a:rPr lang="en-US" sz="800" dirty="0" smtClean="0"/>
              <a:t>Copyright ©</a:t>
            </a:r>
            <a:r>
              <a:rPr lang="en-US" sz="800" baseline="0" dirty="0" smtClean="0"/>
              <a:t> INPUT 2010</a:t>
            </a:r>
            <a:endParaRPr lang="en-US" sz="8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Section 2 of 7">
    <p:spTree>
      <p:nvGrpSpPr>
        <p:cNvPr id="1" name=""/>
        <p:cNvGrpSpPr/>
        <p:nvPr/>
      </p:nvGrpSpPr>
      <p:grpSpPr>
        <a:xfrm>
          <a:off x="0" y="0"/>
          <a:ext cx="0" cy="0"/>
          <a:chOff x="0" y="0"/>
          <a:chExt cx="0" cy="0"/>
        </a:xfrm>
      </p:grpSpPr>
      <p:sp>
        <p:nvSpPr>
          <p:cNvPr id="3" name="Rectangle 2"/>
          <p:cNvSpPr/>
          <p:nvPr userDrawn="1"/>
        </p:nvSpPr>
        <p:spPr bwMode="auto">
          <a:xfrm>
            <a:off x="5926170" y="6579348"/>
            <a:ext cx="320040" cy="177421"/>
          </a:xfrm>
          <a:prstGeom prst="rect">
            <a:avLst/>
          </a:prstGeom>
          <a:solidFill>
            <a:schemeClr val="accent2"/>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b="1" dirty="0">
                <a:solidFill>
                  <a:schemeClr val="bg1"/>
                </a:solidFill>
              </a:rPr>
              <a:t>2</a:t>
            </a:r>
          </a:p>
        </p:txBody>
      </p:sp>
      <p:sp>
        <p:nvSpPr>
          <p:cNvPr id="4" name="Rectangle 3"/>
          <p:cNvSpPr/>
          <p:nvPr userDrawn="1"/>
        </p:nvSpPr>
        <p:spPr bwMode="auto">
          <a:xfrm>
            <a:off x="5554663" y="6578600"/>
            <a:ext cx="319087" cy="177800"/>
          </a:xfrm>
          <a:prstGeom prst="rect">
            <a:avLst/>
          </a:prstGeom>
          <a:solidFill>
            <a:schemeClr val="bg1">
              <a:lumMod val="75000"/>
            </a:schemeClr>
          </a:solidFill>
          <a:ln w="9525" cap="flat" cmpd="sng" algn="ctr">
            <a:noFill/>
            <a:prstDash val="solid"/>
            <a:round/>
            <a:headEnd type="none" w="sm" len="sm"/>
            <a:tailEnd type="none" w="sm" len="sm"/>
          </a:ln>
          <a:effectLst/>
        </p:spPr>
        <p:txBody>
          <a:bodyPr anchor="ctr"/>
          <a:lstStyle/>
          <a:p>
            <a:pPr algn="ctr">
              <a:defRPr/>
            </a:pPr>
            <a:r>
              <a:rPr lang="en-US" sz="1000" dirty="0"/>
              <a:t>1</a:t>
            </a:r>
          </a:p>
        </p:txBody>
      </p:sp>
      <p:sp>
        <p:nvSpPr>
          <p:cNvPr id="5" name="Rectangle 4"/>
          <p:cNvSpPr/>
          <p:nvPr userDrawn="1"/>
        </p:nvSpPr>
        <p:spPr bwMode="auto">
          <a:xfrm>
            <a:off x="6297613" y="6578600"/>
            <a:ext cx="320675" cy="177800"/>
          </a:xfrm>
          <a:prstGeom prst="rect">
            <a:avLst/>
          </a:prstGeom>
          <a:solidFill>
            <a:schemeClr val="bg1">
              <a:lumMod val="75000"/>
            </a:schemeClr>
          </a:solidFill>
          <a:ln w="9525" cap="flat" cmpd="sng" algn="ctr">
            <a:noFill/>
            <a:prstDash val="solid"/>
            <a:round/>
            <a:headEnd type="none" w="sm" len="sm"/>
            <a:tailEnd type="none" w="sm" len="sm"/>
          </a:ln>
          <a:effectLst/>
        </p:spPr>
        <p:txBody>
          <a:bodyPr anchor="ctr"/>
          <a:lstStyle/>
          <a:p>
            <a:pPr algn="ctr">
              <a:defRPr/>
            </a:pPr>
            <a:r>
              <a:rPr lang="en-US" sz="1000" dirty="0"/>
              <a:t>3</a:t>
            </a:r>
          </a:p>
        </p:txBody>
      </p:sp>
      <p:sp>
        <p:nvSpPr>
          <p:cNvPr id="6" name="Rectangle 5"/>
          <p:cNvSpPr/>
          <p:nvPr userDrawn="1"/>
        </p:nvSpPr>
        <p:spPr bwMode="auto">
          <a:xfrm>
            <a:off x="6670675" y="6578600"/>
            <a:ext cx="319088" cy="177800"/>
          </a:xfrm>
          <a:prstGeom prst="rect">
            <a:avLst/>
          </a:prstGeom>
          <a:solidFill>
            <a:schemeClr val="bg1">
              <a:lumMod val="75000"/>
            </a:schemeClr>
          </a:solidFill>
          <a:ln w="9525" cap="flat" cmpd="sng" algn="ctr">
            <a:noFill/>
            <a:prstDash val="solid"/>
            <a:round/>
            <a:headEnd type="none" w="sm" len="sm"/>
            <a:tailEnd type="none" w="sm" len="sm"/>
          </a:ln>
          <a:effectLst/>
        </p:spPr>
        <p:txBody>
          <a:bodyPr anchor="ctr"/>
          <a:lstStyle/>
          <a:p>
            <a:pPr algn="ctr">
              <a:defRPr/>
            </a:pPr>
            <a:r>
              <a:rPr lang="en-US" sz="1000" dirty="0"/>
              <a:t>4</a:t>
            </a:r>
          </a:p>
        </p:txBody>
      </p:sp>
      <p:sp>
        <p:nvSpPr>
          <p:cNvPr id="7" name="Rectangle 6"/>
          <p:cNvSpPr/>
          <p:nvPr userDrawn="1"/>
        </p:nvSpPr>
        <p:spPr bwMode="auto">
          <a:xfrm>
            <a:off x="7042150" y="6578600"/>
            <a:ext cx="319088" cy="177800"/>
          </a:xfrm>
          <a:prstGeom prst="rect">
            <a:avLst/>
          </a:prstGeom>
          <a:solidFill>
            <a:schemeClr val="bg1">
              <a:lumMod val="75000"/>
            </a:schemeClr>
          </a:solidFill>
          <a:ln w="9525" cap="flat" cmpd="sng" algn="ctr">
            <a:noFill/>
            <a:prstDash val="solid"/>
            <a:round/>
            <a:headEnd type="none" w="sm" len="sm"/>
            <a:tailEnd type="none" w="sm" len="sm"/>
          </a:ln>
          <a:effectLst/>
        </p:spPr>
        <p:txBody>
          <a:bodyPr anchor="ctr"/>
          <a:lstStyle/>
          <a:p>
            <a:pPr algn="ctr">
              <a:defRPr/>
            </a:pPr>
            <a:r>
              <a:rPr lang="en-US" sz="1000" dirty="0"/>
              <a:t>5</a:t>
            </a:r>
          </a:p>
        </p:txBody>
      </p:sp>
      <p:sp>
        <p:nvSpPr>
          <p:cNvPr id="8" name="Rectangle 7"/>
          <p:cNvSpPr/>
          <p:nvPr userDrawn="1"/>
        </p:nvSpPr>
        <p:spPr bwMode="auto">
          <a:xfrm>
            <a:off x="7413625" y="6578600"/>
            <a:ext cx="320675" cy="177800"/>
          </a:xfrm>
          <a:prstGeom prst="rect">
            <a:avLst/>
          </a:prstGeom>
          <a:solidFill>
            <a:schemeClr val="bg1">
              <a:lumMod val="75000"/>
            </a:schemeClr>
          </a:solidFill>
          <a:ln w="9525" cap="flat" cmpd="sng" algn="ctr">
            <a:noFill/>
            <a:prstDash val="solid"/>
            <a:round/>
            <a:headEnd type="none" w="sm" len="sm"/>
            <a:tailEnd type="none" w="sm" len="sm"/>
          </a:ln>
          <a:effectLst/>
        </p:spPr>
        <p:txBody>
          <a:bodyPr anchor="ctr"/>
          <a:lstStyle/>
          <a:p>
            <a:pPr algn="ctr">
              <a:defRPr/>
            </a:pPr>
            <a:r>
              <a:rPr lang="en-US" sz="1000" dirty="0"/>
              <a:t>6</a:t>
            </a:r>
          </a:p>
        </p:txBody>
      </p:sp>
      <p:sp>
        <p:nvSpPr>
          <p:cNvPr id="9" name="Rectangle 8"/>
          <p:cNvSpPr/>
          <p:nvPr userDrawn="1"/>
        </p:nvSpPr>
        <p:spPr bwMode="auto">
          <a:xfrm>
            <a:off x="7785100" y="6578600"/>
            <a:ext cx="320675" cy="177800"/>
          </a:xfrm>
          <a:prstGeom prst="rect">
            <a:avLst/>
          </a:prstGeom>
          <a:solidFill>
            <a:schemeClr val="bg1">
              <a:lumMod val="75000"/>
            </a:schemeClr>
          </a:solidFill>
          <a:ln w="9525" cap="flat" cmpd="sng" algn="ctr">
            <a:noFill/>
            <a:prstDash val="solid"/>
            <a:round/>
            <a:headEnd type="none" w="sm" len="sm"/>
            <a:tailEnd type="none" w="sm" len="sm"/>
          </a:ln>
          <a:effectLst/>
        </p:spPr>
        <p:txBody>
          <a:bodyPr anchor="ctr"/>
          <a:lstStyle/>
          <a:p>
            <a:pPr algn="ctr">
              <a:defRPr/>
            </a:pPr>
            <a:r>
              <a:rPr lang="en-US" sz="1000" dirty="0"/>
              <a:t>7</a:t>
            </a:r>
          </a:p>
        </p:txBody>
      </p:sp>
      <p:sp>
        <p:nvSpPr>
          <p:cNvPr id="10" name="Rectangle 9"/>
          <p:cNvSpPr/>
          <p:nvPr userDrawn="1"/>
        </p:nvSpPr>
        <p:spPr bwMode="auto">
          <a:xfrm>
            <a:off x="8158163" y="6578600"/>
            <a:ext cx="319087" cy="177800"/>
          </a:xfrm>
          <a:prstGeom prst="rect">
            <a:avLst/>
          </a:prstGeom>
          <a:solidFill>
            <a:schemeClr val="bg1">
              <a:lumMod val="75000"/>
            </a:schemeClr>
          </a:solidFill>
          <a:ln w="9525" cap="flat" cmpd="sng" algn="ctr">
            <a:noFill/>
            <a:prstDash val="solid"/>
            <a:round/>
            <a:headEnd type="none" w="sm" len="sm"/>
            <a:tailEnd type="none" w="sm" len="sm"/>
          </a:ln>
          <a:effectLst/>
        </p:spPr>
        <p:txBody>
          <a:bodyPr anchor="ctr"/>
          <a:lstStyle/>
          <a:p>
            <a:pPr algn="ctr">
              <a:defRPr/>
            </a:pPr>
            <a:r>
              <a:rPr lang="en-US" sz="1000" dirty="0"/>
              <a:t>8</a:t>
            </a:r>
          </a:p>
        </p:txBody>
      </p:sp>
      <p:sp>
        <p:nvSpPr>
          <p:cNvPr id="11" name="Rectangle 10"/>
          <p:cNvSpPr/>
          <p:nvPr userDrawn="1"/>
        </p:nvSpPr>
        <p:spPr bwMode="auto">
          <a:xfrm>
            <a:off x="8529638" y="6578600"/>
            <a:ext cx="319087" cy="177800"/>
          </a:xfrm>
          <a:prstGeom prst="rect">
            <a:avLst/>
          </a:prstGeom>
          <a:solidFill>
            <a:schemeClr val="bg1">
              <a:lumMod val="75000"/>
            </a:schemeClr>
          </a:solidFill>
          <a:ln w="9525" cap="flat" cmpd="sng" algn="ctr">
            <a:noFill/>
            <a:prstDash val="solid"/>
            <a:round/>
            <a:headEnd type="none" w="sm" len="sm"/>
            <a:tailEnd type="none" w="sm" len="sm"/>
          </a:ln>
          <a:effectLst/>
        </p:spPr>
        <p:txBody>
          <a:bodyPr anchor="ctr"/>
          <a:lstStyle/>
          <a:p>
            <a:pPr algn="ctr">
              <a:defRPr/>
            </a:pPr>
            <a:r>
              <a:rPr lang="en-US" sz="1000" dirty="0"/>
              <a:t>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Rectangle 4"/>
          <p:cNvSpPr>
            <a:spLocks noGrp="1" noChangeArrowheads="1"/>
          </p:cNvSpPr>
          <p:nvPr>
            <p:ph type="sldNum" sz="quarter" idx="10"/>
          </p:nvPr>
        </p:nvSpPr>
        <p:spPr/>
        <p:txBody>
          <a:bodyPr/>
          <a:lstStyle>
            <a:lvl1pPr>
              <a:defRPr/>
            </a:lvl1pPr>
          </a:lstStyle>
          <a:p>
            <a:pPr>
              <a:defRPr/>
            </a:pPr>
            <a:fld id="{C22171F2-FC08-472E-AA92-804B8D715BE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5612" y="1141413"/>
            <a:ext cx="8765299"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a:xfrm>
            <a:off x="8910638" y="6457950"/>
            <a:ext cx="685800" cy="357188"/>
          </a:xfrm>
        </p:spPr>
        <p:txBody>
          <a:bodyPr/>
          <a:lstStyle>
            <a:lvl1pPr>
              <a:defRPr/>
            </a:lvl1pPr>
          </a:lstStyle>
          <a:p>
            <a:pPr>
              <a:defRPr/>
            </a:pPr>
            <a:fld id="{A0A0B141-B694-4875-8949-ED07A62789D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0"/>
            <a:ext cx="7907338" cy="776288"/>
          </a:xfrm>
          <a:prstGeom prst="rect">
            <a:avLst/>
          </a:prstGeom>
        </p:spPr>
        <p:txBody>
          <a:bodyPr/>
          <a:lstStyle>
            <a:lvl1pPr>
              <a:defRPr sz="2800"/>
            </a:lvl1pPr>
          </a:lstStyle>
          <a:p>
            <a:r>
              <a:rPr lang="en-US" dirty="0" smtClean="0"/>
              <a:t>Click to edit Master title style</a:t>
            </a:r>
            <a:endParaRPr lang="en-US" dirty="0"/>
          </a:p>
        </p:txBody>
      </p:sp>
      <p:sp>
        <p:nvSpPr>
          <p:cNvPr id="12" name="Rectangle 4"/>
          <p:cNvSpPr>
            <a:spLocks noGrp="1" noChangeArrowheads="1"/>
          </p:cNvSpPr>
          <p:nvPr>
            <p:ph type="sldNum" sz="quarter" idx="10"/>
          </p:nvPr>
        </p:nvSpPr>
        <p:spPr>
          <a:xfrm>
            <a:off x="8910638" y="6500813"/>
            <a:ext cx="685800" cy="357187"/>
          </a:xfrm>
          <a:prstGeom prst="rect">
            <a:avLst/>
          </a:prstGeom>
        </p:spPr>
        <p:txBody>
          <a:bodyPr/>
          <a:lstStyle>
            <a:lvl1pPr>
              <a:defRPr/>
            </a:lvl1pPr>
          </a:lstStyle>
          <a:p>
            <a:pPr>
              <a:defRPr/>
            </a:pPr>
            <a:fld id="{535FC516-F333-485B-AA97-E3646955F4E2}"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0"/>
            <a:ext cx="7907338" cy="776288"/>
          </a:xfrm>
          <a:prstGeom prst="rect">
            <a:avLst/>
          </a:prstGeom>
        </p:spPr>
        <p:txBody>
          <a:bodyPr/>
          <a:lstStyle>
            <a:lvl1pPr>
              <a:defRPr sz="2800"/>
            </a:lvl1pPr>
          </a:lstStyle>
          <a:p>
            <a:r>
              <a:rPr lang="en-US" dirty="0" smtClean="0"/>
              <a:t>Click to edit Master title style</a:t>
            </a:r>
            <a:endParaRPr lang="en-US" dirty="0"/>
          </a:p>
        </p:txBody>
      </p:sp>
      <p:sp>
        <p:nvSpPr>
          <p:cNvPr id="12" name="Rectangle 4"/>
          <p:cNvSpPr>
            <a:spLocks noGrp="1" noChangeArrowheads="1"/>
          </p:cNvSpPr>
          <p:nvPr>
            <p:ph type="sldNum" sz="quarter" idx="10"/>
          </p:nvPr>
        </p:nvSpPr>
        <p:spPr>
          <a:xfrm>
            <a:off x="8910638" y="6500813"/>
            <a:ext cx="685800" cy="357187"/>
          </a:xfrm>
          <a:prstGeom prst="rect">
            <a:avLst/>
          </a:prstGeom>
        </p:spPr>
        <p:txBody>
          <a:bodyPr/>
          <a:lstStyle>
            <a:lvl1pPr>
              <a:defRPr/>
            </a:lvl1pPr>
          </a:lstStyle>
          <a:p>
            <a:pPr>
              <a:defRPr/>
            </a:pPr>
            <a:fld id="{48EE1FAE-31E1-47C3-9F99-F7856134B21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6A03651-3E23-495D-9368-EC01B6C7635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0"/>
            <a:ext cx="7907338" cy="776288"/>
          </a:xfrm>
          <a:prstGeom prst="rect">
            <a:avLst/>
          </a:prstGeom>
        </p:spPr>
        <p:txBody>
          <a:bodyPr/>
          <a:lstStyle>
            <a:lvl1pPr>
              <a:defRPr sz="2800"/>
            </a:lvl1pPr>
          </a:lstStyle>
          <a:p>
            <a:r>
              <a:rPr lang="en-US" dirty="0" smtClean="0"/>
              <a:t>Click to edit Master title style</a:t>
            </a:r>
            <a:endParaRPr lang="en-US" dirty="0"/>
          </a:p>
        </p:txBody>
      </p:sp>
      <p:sp>
        <p:nvSpPr>
          <p:cNvPr id="12" name="Rectangle 4"/>
          <p:cNvSpPr>
            <a:spLocks noGrp="1" noChangeArrowheads="1"/>
          </p:cNvSpPr>
          <p:nvPr>
            <p:ph type="sldNum" sz="quarter" idx="10"/>
          </p:nvPr>
        </p:nvSpPr>
        <p:spPr>
          <a:xfrm>
            <a:off x="8910638" y="6500813"/>
            <a:ext cx="685800" cy="357187"/>
          </a:xfrm>
          <a:prstGeom prst="rect">
            <a:avLst/>
          </a:prstGeom>
        </p:spPr>
        <p:txBody>
          <a:bodyPr/>
          <a:lstStyle>
            <a:lvl1pPr>
              <a:defRPr/>
            </a:lvl1pPr>
          </a:lstStyle>
          <a:p>
            <a:pPr>
              <a:defRPr/>
            </a:pPr>
            <a:fld id="{535FC516-F333-485B-AA97-E3646955F4E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0"/>
            <a:ext cx="7907338" cy="776288"/>
          </a:xfrm>
          <a:prstGeom prst="rect">
            <a:avLst/>
          </a:prstGeom>
        </p:spPr>
        <p:txBody>
          <a:bodyPr/>
          <a:lstStyle>
            <a:lvl1pPr>
              <a:defRPr sz="2800"/>
            </a:lvl1pPr>
          </a:lstStyle>
          <a:p>
            <a:r>
              <a:rPr lang="en-US" dirty="0" smtClean="0"/>
              <a:t>Click to edit Master title style</a:t>
            </a:r>
            <a:endParaRPr lang="en-US" dirty="0"/>
          </a:p>
        </p:txBody>
      </p:sp>
      <p:sp>
        <p:nvSpPr>
          <p:cNvPr id="12" name="Rectangle 4"/>
          <p:cNvSpPr>
            <a:spLocks noGrp="1" noChangeArrowheads="1"/>
          </p:cNvSpPr>
          <p:nvPr>
            <p:ph type="sldNum" sz="quarter" idx="10"/>
          </p:nvPr>
        </p:nvSpPr>
        <p:spPr>
          <a:xfrm>
            <a:off x="8910638" y="6500813"/>
            <a:ext cx="685800" cy="357187"/>
          </a:xfrm>
          <a:prstGeom prst="rect">
            <a:avLst/>
          </a:prstGeom>
        </p:spPr>
        <p:txBody>
          <a:bodyPr/>
          <a:lstStyle>
            <a:lvl1pPr>
              <a:defRPr/>
            </a:lvl1pPr>
          </a:lstStyle>
          <a:p>
            <a:pPr>
              <a:defRPr/>
            </a:pPr>
            <a:fld id="{535FC516-F333-485B-AA97-E3646955F4E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0EE9C05-C598-45E6-9E3E-61CD2F3E939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141413"/>
            <a:ext cx="4265612"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3625" y="1141413"/>
            <a:ext cx="4265613"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6EA0754F-316C-4B6F-8264-25E6AF0A488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23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12505BE6-52AC-4F83-AB5B-2972A5E19C5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B49834E8-502E-4E37-B770-3B3B64205EF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6DC7A40-E623-412A-9FB1-066D0FA765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591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73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591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AFDA90C-3019-47C0-B9DF-17CA2A25A4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4800600"/>
            <a:ext cx="5761037"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12775"/>
            <a:ext cx="57610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81188" y="5367338"/>
            <a:ext cx="57610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2C3C9BF-B6AC-4FBE-81EB-443D19F1202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INPUT_Ppoint_StandardSlide_02-23-10.jpg"/>
          <p:cNvPicPr>
            <a:picLocks noChangeAspect="1"/>
          </p:cNvPicPr>
          <p:nvPr/>
        </p:nvPicPr>
        <p:blipFill>
          <a:blip r:embed="rId23" cstate="print"/>
          <a:srcRect/>
          <a:stretch>
            <a:fillRect/>
          </a:stretch>
        </p:blipFill>
        <p:spPr bwMode="auto">
          <a:xfrm>
            <a:off x="1588" y="0"/>
            <a:ext cx="9599612" cy="6858000"/>
          </a:xfrm>
          <a:prstGeom prst="rect">
            <a:avLst/>
          </a:prstGeom>
          <a:noFill/>
          <a:ln w="9525">
            <a:noFill/>
            <a:miter lim="800000"/>
            <a:headEnd/>
            <a:tailEnd/>
          </a:ln>
        </p:spPr>
      </p:pic>
      <p:sp>
        <p:nvSpPr>
          <p:cNvPr id="430086" name="Text Box 6"/>
          <p:cNvSpPr txBox="1">
            <a:spLocks noChangeArrowheads="1"/>
          </p:cNvSpPr>
          <p:nvPr/>
        </p:nvSpPr>
        <p:spPr bwMode="auto">
          <a:xfrm>
            <a:off x="3535363" y="6650038"/>
            <a:ext cx="2713037" cy="200025"/>
          </a:xfrm>
          <a:prstGeom prst="rect">
            <a:avLst/>
          </a:prstGeom>
          <a:noFill/>
          <a:ln w="9525">
            <a:noFill/>
            <a:miter lim="800000"/>
            <a:headEnd type="none" w="sm" len="sm"/>
            <a:tailEnd type="none" w="sm" len="sm"/>
          </a:ln>
          <a:effectLst/>
        </p:spPr>
        <p:txBody>
          <a:bodyPr wrap="none" anchor="ctr"/>
          <a:lstStyle/>
          <a:p>
            <a:pPr algn="ctr">
              <a:defRPr/>
            </a:pPr>
            <a:r>
              <a:rPr lang="en-US" sz="1000" i="1" dirty="0" smtClean="0">
                <a:solidFill>
                  <a:srgbClr val="0A2F72"/>
                </a:solidFill>
                <a:cs typeface="+mn-cs"/>
              </a:rPr>
              <a:t>Copyright © INPUT 2010</a:t>
            </a:r>
            <a:endParaRPr lang="en-US" sz="1000" i="1" dirty="0">
              <a:solidFill>
                <a:srgbClr val="0A2F72"/>
              </a:solidFill>
              <a:cs typeface="+mn-cs"/>
            </a:endParaRPr>
          </a:p>
        </p:txBody>
      </p:sp>
      <p:sp>
        <p:nvSpPr>
          <p:cNvPr id="1028" name="Rectangle 3"/>
          <p:cNvSpPr>
            <a:spLocks noGrp="1" noChangeArrowheads="1"/>
          </p:cNvSpPr>
          <p:nvPr>
            <p:ph type="body" idx="1"/>
          </p:nvPr>
        </p:nvSpPr>
        <p:spPr bwMode="auto">
          <a:xfrm>
            <a:off x="455613" y="1141413"/>
            <a:ext cx="8683625" cy="50276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084" name="Rectangle 4"/>
          <p:cNvSpPr>
            <a:spLocks noGrp="1" noChangeArrowheads="1"/>
          </p:cNvSpPr>
          <p:nvPr>
            <p:ph type="sldNum" sz="quarter" idx="4"/>
          </p:nvPr>
        </p:nvSpPr>
        <p:spPr bwMode="auto">
          <a:xfrm>
            <a:off x="8910638" y="6650038"/>
            <a:ext cx="685800" cy="207962"/>
          </a:xfrm>
          <a:prstGeom prst="rect">
            <a:avLst/>
          </a:prstGeom>
          <a:noFill/>
          <a:ln w="9525">
            <a:noFill/>
            <a:miter lim="800000"/>
            <a:headEnd/>
            <a:tailEnd/>
          </a:ln>
          <a:effectLst/>
        </p:spPr>
        <p:txBody>
          <a:bodyPr vert="horz" wrap="square" lIns="91440" tIns="45720" rIns="228600" bIns="45720" numCol="1" anchor="ctr" anchorCtr="0" compatLnSpc="1">
            <a:prstTxWarp prst="textNoShape">
              <a:avLst/>
            </a:prstTxWarp>
          </a:bodyPr>
          <a:lstStyle>
            <a:lvl1pPr algn="r">
              <a:defRPr sz="1000" b="1">
                <a:solidFill>
                  <a:srgbClr val="0A2F72"/>
                </a:solidFill>
                <a:cs typeface="+mn-cs"/>
              </a:defRPr>
            </a:lvl1pPr>
          </a:lstStyle>
          <a:p>
            <a:pPr>
              <a:defRPr/>
            </a:pPr>
            <a:fld id="{275EDFDD-304D-4595-BADE-2AC2C9620AC8}" type="slidenum">
              <a:rPr lang="en-US"/>
              <a:pPr>
                <a:defRPr/>
              </a:pPr>
              <a:t>‹#›</a:t>
            </a:fld>
            <a:endParaRPr lang="en-US" dirty="0"/>
          </a:p>
        </p:txBody>
      </p:sp>
      <p:sp>
        <p:nvSpPr>
          <p:cNvPr id="1030" name="Rectangle 5"/>
          <p:cNvSpPr>
            <a:spLocks noGrp="1" noChangeArrowheads="1"/>
          </p:cNvSpPr>
          <p:nvPr>
            <p:ph type="title"/>
          </p:nvPr>
        </p:nvSpPr>
        <p:spPr bwMode="white">
          <a:xfrm>
            <a:off x="-3175" y="0"/>
            <a:ext cx="7907338" cy="776288"/>
          </a:xfrm>
          <a:prstGeom prst="rect">
            <a:avLst/>
          </a:prstGeom>
          <a:noFill/>
          <a:ln w="9525">
            <a:noFill/>
            <a:miter lim="800000"/>
            <a:headEnd/>
            <a:tailEnd/>
          </a:ln>
        </p:spPr>
        <p:txBody>
          <a:bodyPr vert="horz" wrap="square" lIns="137160" tIns="0" rIns="0" bIns="0" numCol="1" anchor="ctr" anchorCtr="0" compatLnSpc="1">
            <a:prstTxWarp prst="textNoShape">
              <a:avLst/>
            </a:prstTxWarp>
          </a:bodyPr>
          <a:lstStyle/>
          <a:p>
            <a:pPr lvl="0"/>
            <a:r>
              <a:rPr lang="en-US" smtClean="0"/>
              <a:t>Click to edit Master title style</a:t>
            </a:r>
          </a:p>
        </p:txBody>
      </p:sp>
      <p:sp>
        <p:nvSpPr>
          <p:cNvPr id="430088" name="Line 8"/>
          <p:cNvSpPr>
            <a:spLocks noChangeShapeType="1"/>
          </p:cNvSpPr>
          <p:nvPr/>
        </p:nvSpPr>
        <p:spPr bwMode="auto">
          <a:xfrm>
            <a:off x="1588" y="6500813"/>
            <a:ext cx="9594850" cy="0"/>
          </a:xfrm>
          <a:prstGeom prst="line">
            <a:avLst/>
          </a:prstGeom>
          <a:noFill/>
          <a:ln w="6350">
            <a:solidFill>
              <a:srgbClr val="C0C0C0"/>
            </a:solidFill>
            <a:round/>
            <a:headEnd type="none" w="sm" len="sm"/>
            <a:tailEnd type="none" w="sm" len="sm"/>
          </a:ln>
          <a:effectLst/>
        </p:spPr>
        <p:txBody>
          <a:bodyP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762"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3" r:id="rId12"/>
    <p:sldLayoutId id="2147483765" r:id="rId13"/>
    <p:sldLayoutId id="2147483773" r:id="rId14"/>
    <p:sldLayoutId id="2147483774" r:id="rId15"/>
    <p:sldLayoutId id="2147483776" r:id="rId16"/>
    <p:sldLayoutId id="2147483778" r:id="rId17"/>
    <p:sldLayoutId id="2147483779" r:id="rId18"/>
    <p:sldLayoutId id="2147483780" r:id="rId19"/>
    <p:sldLayoutId id="2147483781" r:id="rId20"/>
    <p:sldLayoutId id="2147483782" r:id="rId21"/>
  </p:sldLayoutIdLst>
  <p:hf hdr="0" ft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p:titleStyle>
    <p:bodyStyle>
      <a:lvl1pPr marL="400050" indent="-400050" algn="l" rtl="0" eaLnBrk="1" fontAlgn="base" hangingPunct="1">
        <a:spcBef>
          <a:spcPct val="25000"/>
        </a:spcBef>
        <a:spcAft>
          <a:spcPct val="0"/>
        </a:spcAft>
        <a:buSzPct val="75000"/>
        <a:buBlip>
          <a:blip r:embed="rId24"/>
        </a:buBlip>
        <a:defRPr sz="2800">
          <a:solidFill>
            <a:schemeClr val="tx1"/>
          </a:solidFill>
          <a:latin typeface="+mn-lt"/>
          <a:ea typeface="+mn-ea"/>
          <a:cs typeface="+mn-cs"/>
        </a:defRPr>
      </a:lvl1pPr>
      <a:lvl2pPr marL="801688" indent="-287338" algn="l" rtl="0" eaLnBrk="1" fontAlgn="base" hangingPunct="1">
        <a:spcBef>
          <a:spcPct val="25000"/>
        </a:spcBef>
        <a:spcAft>
          <a:spcPct val="0"/>
        </a:spcAft>
        <a:buClr>
          <a:srgbClr val="2461AA"/>
        </a:buClr>
        <a:buFont typeface="Verdana" pitchFamily="34" charset="0"/>
        <a:buChar char="•"/>
        <a:defRPr sz="2400">
          <a:solidFill>
            <a:schemeClr val="tx1"/>
          </a:solidFill>
          <a:latin typeface="+mn-lt"/>
        </a:defRPr>
      </a:lvl2pPr>
      <a:lvl3pPr marL="1201738" indent="-285750" algn="l" rtl="0" eaLnBrk="1" fontAlgn="base" hangingPunct="1">
        <a:spcBef>
          <a:spcPct val="25000"/>
        </a:spcBef>
        <a:spcAft>
          <a:spcPct val="0"/>
        </a:spcAft>
        <a:buClr>
          <a:schemeClr val="tx1"/>
        </a:buClr>
        <a:buSzPct val="70000"/>
        <a:buFont typeface="Wingdings 3" pitchFamily="18" charset="2"/>
        <a:buBlip>
          <a:blip r:embed="rId25"/>
        </a:buBlip>
        <a:defRPr sz="2400">
          <a:solidFill>
            <a:srgbClr val="2461AA"/>
          </a:solidFill>
          <a:latin typeface="+mn-lt"/>
        </a:defRPr>
      </a:lvl3pPr>
      <a:lvl4pPr marL="1601788" indent="-285750" algn="l" rtl="0" eaLnBrk="1" fontAlgn="base" hangingPunct="1">
        <a:spcBef>
          <a:spcPct val="25000"/>
        </a:spcBef>
        <a:spcAft>
          <a:spcPct val="0"/>
        </a:spcAft>
        <a:buClr>
          <a:schemeClr val="tx1"/>
        </a:buClr>
        <a:buFont typeface="Verdana" pitchFamily="34" charset="0"/>
        <a:buChar char="•"/>
        <a:defRPr sz="2000">
          <a:solidFill>
            <a:srgbClr val="2461AA"/>
          </a:solidFill>
          <a:latin typeface="+mn-lt"/>
        </a:defRPr>
      </a:lvl4pPr>
      <a:lvl5pPr marL="1941513" indent="-225425" algn="l" rtl="0" eaLnBrk="1" fontAlgn="base" hangingPunct="1">
        <a:spcBef>
          <a:spcPct val="25000"/>
        </a:spcBef>
        <a:spcAft>
          <a:spcPct val="0"/>
        </a:spcAft>
        <a:buClr>
          <a:schemeClr val="bg2"/>
        </a:buClr>
        <a:buSzPct val="70000"/>
        <a:buFont typeface="Wingdings 3" pitchFamily="18" charset="2"/>
        <a:buBlip>
          <a:blip r:embed="rId26"/>
        </a:buBlip>
        <a:defRPr>
          <a:solidFill>
            <a:schemeClr val="tx1"/>
          </a:solidFill>
          <a:latin typeface="+mn-lt"/>
        </a:defRPr>
      </a:lvl5pPr>
      <a:lvl6pPr marL="2398713" indent="-225425" algn="l" rtl="0" eaLnBrk="1" fontAlgn="base" hangingPunct="1">
        <a:spcBef>
          <a:spcPct val="25000"/>
        </a:spcBef>
        <a:spcAft>
          <a:spcPct val="0"/>
        </a:spcAft>
        <a:buClr>
          <a:schemeClr val="bg2"/>
        </a:buClr>
        <a:buSzPct val="70000"/>
        <a:buFont typeface="Wingdings 3" pitchFamily="18" charset="2"/>
        <a:buBlip>
          <a:blip r:embed="rId26"/>
        </a:buBlip>
        <a:defRPr>
          <a:solidFill>
            <a:schemeClr val="tx1"/>
          </a:solidFill>
          <a:latin typeface="+mn-lt"/>
        </a:defRPr>
      </a:lvl6pPr>
      <a:lvl7pPr marL="2855913" indent="-225425" algn="l" rtl="0" eaLnBrk="1" fontAlgn="base" hangingPunct="1">
        <a:spcBef>
          <a:spcPct val="25000"/>
        </a:spcBef>
        <a:spcAft>
          <a:spcPct val="0"/>
        </a:spcAft>
        <a:buClr>
          <a:schemeClr val="bg2"/>
        </a:buClr>
        <a:buSzPct val="70000"/>
        <a:buFont typeface="Wingdings 3" pitchFamily="18" charset="2"/>
        <a:buBlip>
          <a:blip r:embed="rId26"/>
        </a:buBlip>
        <a:defRPr>
          <a:solidFill>
            <a:schemeClr val="tx1"/>
          </a:solidFill>
          <a:latin typeface="+mn-lt"/>
        </a:defRPr>
      </a:lvl7pPr>
      <a:lvl8pPr marL="3313113" indent="-225425" algn="l" rtl="0" eaLnBrk="1" fontAlgn="base" hangingPunct="1">
        <a:spcBef>
          <a:spcPct val="25000"/>
        </a:spcBef>
        <a:spcAft>
          <a:spcPct val="0"/>
        </a:spcAft>
        <a:buClr>
          <a:schemeClr val="bg2"/>
        </a:buClr>
        <a:buSzPct val="70000"/>
        <a:buFont typeface="Wingdings 3" pitchFamily="18" charset="2"/>
        <a:buBlip>
          <a:blip r:embed="rId26"/>
        </a:buBlip>
        <a:defRPr>
          <a:solidFill>
            <a:schemeClr val="tx1"/>
          </a:solidFill>
          <a:latin typeface="+mn-lt"/>
        </a:defRPr>
      </a:lvl8pPr>
      <a:lvl9pPr marL="3770313" indent="-225425" algn="l" rtl="0" eaLnBrk="1" fontAlgn="base" hangingPunct="1">
        <a:spcBef>
          <a:spcPct val="25000"/>
        </a:spcBef>
        <a:spcAft>
          <a:spcPct val="0"/>
        </a:spcAft>
        <a:buClr>
          <a:schemeClr val="bg2"/>
        </a:buClr>
        <a:buSzPct val="70000"/>
        <a:buFont typeface="Wingdings 3" pitchFamily="18" charset="2"/>
        <a:buBlip>
          <a:blip r:embed="rId26"/>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p:txBody>
          <a:bodyPr/>
          <a:lstStyle/>
          <a:p>
            <a:pPr eaLnBrk="1" hangingPunct="1"/>
            <a:r>
              <a:rPr lang="en-US" dirty="0" smtClean="0"/>
              <a:t>Brian Haney</a:t>
            </a:r>
          </a:p>
          <a:p>
            <a:pPr eaLnBrk="1" hangingPunct="1"/>
            <a:r>
              <a:rPr lang="en-US" dirty="0" smtClean="0"/>
              <a:t>Sr. Vice President</a:t>
            </a:r>
          </a:p>
          <a:p>
            <a:pPr eaLnBrk="1" hangingPunct="1"/>
            <a:endParaRPr lang="en-US" dirty="0" smtClean="0"/>
          </a:p>
          <a:p>
            <a:pPr eaLnBrk="1" hangingPunct="1"/>
            <a:r>
              <a:rPr lang="en-US" dirty="0" smtClean="0"/>
              <a:t>April </a:t>
            </a:r>
            <a:r>
              <a:rPr lang="en-US" dirty="0" smtClean="0"/>
              <a:t>22, </a:t>
            </a:r>
            <a:r>
              <a:rPr lang="en-US" dirty="0" smtClean="0"/>
              <a:t>2010</a:t>
            </a:r>
          </a:p>
        </p:txBody>
      </p:sp>
      <p:sp>
        <p:nvSpPr>
          <p:cNvPr id="15363" name="Title 2"/>
          <p:cNvSpPr>
            <a:spLocks noGrp="1"/>
          </p:cNvSpPr>
          <p:nvPr>
            <p:ph type="ctrTitle"/>
          </p:nvPr>
        </p:nvSpPr>
        <p:spPr bwMode="auto">
          <a:noFill/>
          <a:ln>
            <a:miter lim="800000"/>
            <a:headEnd/>
            <a:tailEnd/>
          </a:ln>
        </p:spPr>
        <p:txBody>
          <a:bodyPr vert="horz" wrap="square" tIns="45720" rIns="91440" bIns="45720" numCol="1" anchorCtr="0" compatLnSpc="1">
            <a:prstTxWarp prst="textNoShape">
              <a:avLst/>
            </a:prstTxWarp>
          </a:bodyPr>
          <a:lstStyle/>
          <a:p>
            <a:pPr eaLnBrk="1" hangingPunct="1"/>
            <a:r>
              <a:rPr lang="en-US" sz="3200" dirty="0" smtClean="0"/>
              <a:t>Federal Market – Key Technologies</a:t>
            </a:r>
            <a:endParaRPr lang="en-US" sz="3200" dirty="0" smtClean="0"/>
          </a:p>
        </p:txBody>
      </p:sp>
      <p:sp>
        <p:nvSpPr>
          <p:cNvPr id="4" name="TextBox 3"/>
          <p:cNvSpPr txBox="1"/>
          <p:nvPr/>
        </p:nvSpPr>
        <p:spPr>
          <a:xfrm>
            <a:off x="4238783" y="6689160"/>
            <a:ext cx="1326004" cy="215444"/>
          </a:xfrm>
          <a:prstGeom prst="rect">
            <a:avLst/>
          </a:prstGeom>
          <a:noFill/>
        </p:spPr>
        <p:txBody>
          <a:bodyPr wrap="none" rtlCol="0">
            <a:spAutoFit/>
          </a:bodyPr>
          <a:lstStyle/>
          <a:p>
            <a:r>
              <a:rPr lang="en-US" sz="800" dirty="0" smtClean="0"/>
              <a:t>Copyright ©</a:t>
            </a:r>
            <a:r>
              <a:rPr lang="en-US" sz="800" baseline="0" dirty="0" smtClean="0"/>
              <a:t> INPUT 2010</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1304803-60B1-4A0D-8797-790F676A9EFA}" type="slidenum">
              <a:rPr lang="en-US" smtClean="0"/>
              <a:pPr>
                <a:defRPr/>
              </a:pPr>
              <a:t>10</a:t>
            </a:fld>
            <a:endParaRPr lang="en-US"/>
          </a:p>
        </p:txBody>
      </p:sp>
      <p:grpSp>
        <p:nvGrpSpPr>
          <p:cNvPr id="3" name="Group 20"/>
          <p:cNvGrpSpPr>
            <a:grpSpLocks/>
          </p:cNvGrpSpPr>
          <p:nvPr/>
        </p:nvGrpSpPr>
        <p:grpSpPr bwMode="auto">
          <a:xfrm>
            <a:off x="76200" y="792163"/>
            <a:ext cx="9202738" cy="1528762"/>
            <a:chOff x="238125" y="792163"/>
            <a:chExt cx="9202886" cy="1528762"/>
          </a:xfrm>
        </p:grpSpPr>
        <p:pic>
          <p:nvPicPr>
            <p:cNvPr id="25613" name="Picture 5" descr="PPP_CRADI_CLP_3DSphereArrow02_Orange.png"/>
            <p:cNvPicPr>
              <a:picLocks/>
            </p:cNvPicPr>
            <p:nvPr/>
          </p:nvPicPr>
          <p:blipFill>
            <a:blip r:embed="rId3" cstate="print"/>
            <a:srcRect l="37193"/>
            <a:stretch>
              <a:fillRect/>
            </a:stretch>
          </p:blipFill>
          <p:spPr bwMode="auto">
            <a:xfrm>
              <a:off x="238125" y="792163"/>
              <a:ext cx="4441825" cy="1528762"/>
            </a:xfrm>
            <a:prstGeom prst="rect">
              <a:avLst/>
            </a:prstGeom>
            <a:noFill/>
            <a:ln w="9525">
              <a:noFill/>
              <a:miter lim="800000"/>
              <a:headEnd/>
              <a:tailEnd/>
            </a:ln>
          </p:spPr>
        </p:pic>
        <p:sp>
          <p:nvSpPr>
            <p:cNvPr id="25614" name="TextBox 10"/>
            <p:cNvSpPr txBox="1">
              <a:spLocks noChangeArrowheads="1"/>
            </p:cNvSpPr>
            <p:nvPr/>
          </p:nvSpPr>
          <p:spPr bwMode="auto">
            <a:xfrm>
              <a:off x="301625" y="1103313"/>
              <a:ext cx="1676400" cy="708025"/>
            </a:xfrm>
            <a:prstGeom prst="rect">
              <a:avLst/>
            </a:prstGeom>
            <a:noFill/>
            <a:ln w="9525">
              <a:noFill/>
              <a:miter lim="800000"/>
              <a:headEnd/>
              <a:tailEnd/>
            </a:ln>
          </p:spPr>
          <p:txBody>
            <a:bodyPr>
              <a:spAutoFit/>
            </a:bodyPr>
            <a:lstStyle/>
            <a:p>
              <a:pPr algn="ctr"/>
              <a:r>
                <a:rPr lang="en-US" sz="2000"/>
                <a:t>Cloud Computing</a:t>
              </a:r>
            </a:p>
          </p:txBody>
        </p:sp>
        <p:sp>
          <p:nvSpPr>
            <p:cNvPr id="25615" name="Rectangle 13"/>
            <p:cNvSpPr>
              <a:spLocks noChangeArrowheads="1"/>
            </p:cNvSpPr>
            <p:nvPr/>
          </p:nvSpPr>
          <p:spPr bwMode="auto">
            <a:xfrm>
              <a:off x="4410075" y="819150"/>
              <a:ext cx="5030936" cy="1477328"/>
            </a:xfrm>
            <a:prstGeom prst="rect">
              <a:avLst/>
            </a:prstGeom>
            <a:noFill/>
            <a:ln w="9525">
              <a:noFill/>
              <a:miter lim="800000"/>
              <a:headEnd/>
              <a:tailEnd/>
            </a:ln>
          </p:spPr>
          <p:txBody>
            <a:bodyPr>
              <a:spAutoFit/>
            </a:bodyPr>
            <a:lstStyle/>
            <a:p>
              <a:pPr marL="231775" lvl="1" indent="-231775" defTabSz="666750">
                <a:lnSpc>
                  <a:spcPct val="90000"/>
                </a:lnSpc>
                <a:buFont typeface="Arial" charset="0"/>
                <a:buChar char="•"/>
              </a:pPr>
              <a:r>
                <a:rPr lang="en-US" sz="2000">
                  <a:solidFill>
                    <a:schemeClr val="tx1"/>
                  </a:solidFill>
                </a:rPr>
                <a:t>Cloud pilots conducted in 2010</a:t>
              </a:r>
            </a:p>
            <a:p>
              <a:pPr marL="231775" lvl="1" indent="-231775" defTabSz="666750">
                <a:lnSpc>
                  <a:spcPct val="90000"/>
                </a:lnSpc>
                <a:buFont typeface="Arial" charset="0"/>
                <a:buChar char="•"/>
              </a:pPr>
              <a:r>
                <a:rPr lang="en-US" sz="2000">
                  <a:solidFill>
                    <a:schemeClr val="tx1"/>
                  </a:solidFill>
                </a:rPr>
                <a:t>Agencies to “consider” cloud for all future IT needs</a:t>
              </a:r>
            </a:p>
            <a:p>
              <a:pPr marL="231775" lvl="1" indent="-231775" defTabSz="666750">
                <a:lnSpc>
                  <a:spcPct val="90000"/>
                </a:lnSpc>
                <a:buFont typeface="Arial" charset="0"/>
                <a:buChar char="•"/>
              </a:pPr>
              <a:r>
                <a:rPr lang="en-US" sz="2000">
                  <a:solidFill>
                    <a:schemeClr val="tx1"/>
                  </a:solidFill>
                </a:rPr>
                <a:t>Agency inventories due by April 30</a:t>
              </a:r>
              <a:r>
                <a:rPr lang="en-US" sz="2000" baseline="30000">
                  <a:solidFill>
                    <a:schemeClr val="tx1"/>
                  </a:solidFill>
                </a:rPr>
                <a:t>th</a:t>
              </a:r>
              <a:endParaRPr lang="en-US" sz="2000">
                <a:solidFill>
                  <a:schemeClr val="tx1"/>
                </a:solidFill>
              </a:endParaRPr>
            </a:p>
            <a:p>
              <a:pPr marL="231775" lvl="1" indent="-231775" defTabSz="666750">
                <a:lnSpc>
                  <a:spcPct val="90000"/>
                </a:lnSpc>
                <a:buFont typeface="Arial" charset="0"/>
                <a:buChar char="•"/>
              </a:pPr>
              <a:endParaRPr lang="en-US" sz="2000">
                <a:solidFill>
                  <a:schemeClr val="tx1"/>
                </a:solidFill>
              </a:endParaRPr>
            </a:p>
          </p:txBody>
        </p:sp>
      </p:grpSp>
      <p:grpSp>
        <p:nvGrpSpPr>
          <p:cNvPr id="4" name="Group 17"/>
          <p:cNvGrpSpPr>
            <a:grpSpLocks/>
          </p:cNvGrpSpPr>
          <p:nvPr/>
        </p:nvGrpSpPr>
        <p:grpSpPr bwMode="auto">
          <a:xfrm>
            <a:off x="68263" y="2662238"/>
            <a:ext cx="9218612" cy="1524000"/>
            <a:chOff x="185738" y="5186363"/>
            <a:chExt cx="9217839" cy="1525587"/>
          </a:xfrm>
        </p:grpSpPr>
        <p:pic>
          <p:nvPicPr>
            <p:cNvPr id="25610" name="Picture 15" descr="PPP_CRADI_CLP_3DSphereArrow02_Green.png"/>
            <p:cNvPicPr>
              <a:picLocks/>
            </p:cNvPicPr>
            <p:nvPr/>
          </p:nvPicPr>
          <p:blipFill>
            <a:blip r:embed="rId4" cstate="print"/>
            <a:srcRect l="37767"/>
            <a:stretch>
              <a:fillRect/>
            </a:stretch>
          </p:blipFill>
          <p:spPr bwMode="auto">
            <a:xfrm>
              <a:off x="238125" y="5186363"/>
              <a:ext cx="4441825" cy="1525587"/>
            </a:xfrm>
            <a:prstGeom prst="rect">
              <a:avLst/>
            </a:prstGeom>
            <a:noFill/>
            <a:ln w="9525">
              <a:noFill/>
              <a:miter lim="800000"/>
              <a:headEnd/>
              <a:tailEnd/>
            </a:ln>
          </p:spPr>
        </p:pic>
        <p:sp>
          <p:nvSpPr>
            <p:cNvPr id="25611" name="TextBox 16"/>
            <p:cNvSpPr txBox="1">
              <a:spLocks noChangeArrowheads="1"/>
            </p:cNvSpPr>
            <p:nvPr/>
          </p:nvSpPr>
          <p:spPr bwMode="auto">
            <a:xfrm>
              <a:off x="185738" y="5518150"/>
              <a:ext cx="1863725" cy="647700"/>
            </a:xfrm>
            <a:prstGeom prst="rect">
              <a:avLst/>
            </a:prstGeom>
            <a:noFill/>
            <a:ln w="9525">
              <a:noFill/>
              <a:miter lim="800000"/>
              <a:headEnd/>
              <a:tailEnd/>
            </a:ln>
          </p:spPr>
          <p:txBody>
            <a:bodyPr>
              <a:spAutoFit/>
            </a:bodyPr>
            <a:lstStyle/>
            <a:p>
              <a:pPr algn="ctr"/>
              <a:r>
                <a:rPr lang="en-US" b="1"/>
                <a:t>Data Center Consolidation</a:t>
              </a:r>
            </a:p>
          </p:txBody>
        </p:sp>
        <p:sp>
          <p:nvSpPr>
            <p:cNvPr id="25612" name="Rectangle 17"/>
            <p:cNvSpPr>
              <a:spLocks noChangeArrowheads="1"/>
            </p:cNvSpPr>
            <p:nvPr/>
          </p:nvSpPr>
          <p:spPr bwMode="auto">
            <a:xfrm>
              <a:off x="4410074" y="5370513"/>
              <a:ext cx="4993503" cy="1200150"/>
            </a:xfrm>
            <a:prstGeom prst="rect">
              <a:avLst/>
            </a:prstGeom>
            <a:noFill/>
            <a:ln w="9525">
              <a:noFill/>
              <a:miter lim="800000"/>
              <a:headEnd/>
              <a:tailEnd/>
            </a:ln>
          </p:spPr>
          <p:txBody>
            <a:bodyPr>
              <a:spAutoFit/>
            </a:bodyPr>
            <a:lstStyle/>
            <a:p>
              <a:pPr marL="231775" lvl="1" indent="-231775" defTabSz="666750">
                <a:lnSpc>
                  <a:spcPct val="90000"/>
                </a:lnSpc>
                <a:buFont typeface="Arial" charset="0"/>
                <a:buChar char="•"/>
              </a:pPr>
              <a:r>
                <a:rPr lang="en-US" sz="2000">
                  <a:solidFill>
                    <a:schemeClr val="tx1"/>
                  </a:solidFill>
                </a:rPr>
                <a:t>Consolidate 1100+ data centers</a:t>
              </a:r>
            </a:p>
            <a:p>
              <a:pPr marL="231775" lvl="1" indent="-231775" defTabSz="666750">
                <a:lnSpc>
                  <a:spcPct val="90000"/>
                </a:lnSpc>
                <a:buFont typeface="Arial" charset="0"/>
                <a:buChar char="•"/>
              </a:pPr>
              <a:r>
                <a:rPr lang="en-US" sz="2000">
                  <a:solidFill>
                    <a:schemeClr val="tx1"/>
                  </a:solidFill>
                </a:rPr>
                <a:t>Reduce energy consumption</a:t>
              </a:r>
            </a:p>
            <a:p>
              <a:pPr marL="231775" lvl="1" indent="-231775" defTabSz="666750">
                <a:lnSpc>
                  <a:spcPct val="90000"/>
                </a:lnSpc>
                <a:buFont typeface="Arial" charset="0"/>
                <a:buChar char="•"/>
              </a:pPr>
              <a:r>
                <a:rPr lang="en-US" sz="2000">
                  <a:solidFill>
                    <a:schemeClr val="tx1"/>
                  </a:solidFill>
                </a:rPr>
                <a:t>Reduce the costs of hardware, software, and operations</a:t>
              </a:r>
            </a:p>
          </p:txBody>
        </p:sp>
      </p:grpSp>
      <p:grpSp>
        <p:nvGrpSpPr>
          <p:cNvPr id="5" name="Group 18"/>
          <p:cNvGrpSpPr>
            <a:grpSpLocks/>
          </p:cNvGrpSpPr>
          <p:nvPr/>
        </p:nvGrpSpPr>
        <p:grpSpPr bwMode="auto">
          <a:xfrm>
            <a:off x="139700" y="4527550"/>
            <a:ext cx="9164638" cy="1524000"/>
            <a:chOff x="238125" y="3746500"/>
            <a:chExt cx="9165452" cy="1524000"/>
          </a:xfrm>
        </p:grpSpPr>
        <p:sp>
          <p:nvSpPr>
            <p:cNvPr id="25607" name="Rectangle 11"/>
            <p:cNvSpPr>
              <a:spLocks noChangeArrowheads="1"/>
            </p:cNvSpPr>
            <p:nvPr/>
          </p:nvSpPr>
          <p:spPr bwMode="auto">
            <a:xfrm>
              <a:off x="4410074" y="4048125"/>
              <a:ext cx="4993503" cy="922338"/>
            </a:xfrm>
            <a:prstGeom prst="rect">
              <a:avLst/>
            </a:prstGeom>
            <a:noFill/>
            <a:ln w="9525">
              <a:noFill/>
              <a:miter lim="800000"/>
              <a:headEnd/>
              <a:tailEnd/>
            </a:ln>
          </p:spPr>
          <p:txBody>
            <a:bodyPr>
              <a:spAutoFit/>
            </a:bodyPr>
            <a:lstStyle/>
            <a:p>
              <a:pPr marL="0" lvl="1" indent="-114300" defTabSz="666750">
                <a:lnSpc>
                  <a:spcPct val="90000"/>
                </a:lnSpc>
                <a:buFont typeface="Arial" charset="0"/>
                <a:buChar char="•"/>
              </a:pPr>
              <a:r>
                <a:rPr lang="en-US" sz="2000">
                  <a:solidFill>
                    <a:schemeClr val="tx1"/>
                  </a:solidFill>
                </a:rPr>
                <a:t>HHS standards development</a:t>
              </a:r>
            </a:p>
            <a:p>
              <a:pPr marL="0" lvl="1" indent="-114300" defTabSz="666750">
                <a:lnSpc>
                  <a:spcPct val="90000"/>
                </a:lnSpc>
                <a:buFont typeface="Arial" charset="0"/>
                <a:buChar char="•"/>
              </a:pPr>
              <a:r>
                <a:rPr lang="en-US" sz="2000">
                  <a:solidFill>
                    <a:schemeClr val="tx1"/>
                  </a:solidFill>
                </a:rPr>
                <a:t>Continued promotion of EHRs</a:t>
              </a:r>
            </a:p>
            <a:p>
              <a:pPr marL="0" lvl="1" indent="-114300" defTabSz="666750">
                <a:lnSpc>
                  <a:spcPct val="90000"/>
                </a:lnSpc>
                <a:buFont typeface="Arial" charset="0"/>
                <a:buChar char="•"/>
              </a:pPr>
              <a:r>
                <a:rPr lang="en-US" sz="2000">
                  <a:solidFill>
                    <a:schemeClr val="tx1"/>
                  </a:solidFill>
                </a:rPr>
                <a:t>Long-term implications for reform</a:t>
              </a:r>
            </a:p>
          </p:txBody>
        </p:sp>
        <p:pic>
          <p:nvPicPr>
            <p:cNvPr id="25608" name="Picture 7" descr="PPP_CRADI_CLP_3DSphereArrow02_Blue.png"/>
            <p:cNvPicPr>
              <a:picLocks/>
            </p:cNvPicPr>
            <p:nvPr/>
          </p:nvPicPr>
          <p:blipFill>
            <a:blip r:embed="rId5" cstate="print"/>
            <a:srcRect l="37354"/>
            <a:stretch>
              <a:fillRect/>
            </a:stretch>
          </p:blipFill>
          <p:spPr bwMode="auto">
            <a:xfrm>
              <a:off x="238125" y="3746500"/>
              <a:ext cx="4441825" cy="1524000"/>
            </a:xfrm>
            <a:prstGeom prst="rect">
              <a:avLst/>
            </a:prstGeom>
            <a:noFill/>
            <a:ln w="9525">
              <a:noFill/>
              <a:miter lim="800000"/>
              <a:headEnd/>
              <a:tailEnd/>
            </a:ln>
          </p:spPr>
        </p:pic>
        <p:sp>
          <p:nvSpPr>
            <p:cNvPr id="25609" name="TextBox 8"/>
            <p:cNvSpPr txBox="1">
              <a:spLocks noChangeArrowheads="1"/>
            </p:cNvSpPr>
            <p:nvPr/>
          </p:nvSpPr>
          <p:spPr bwMode="auto">
            <a:xfrm>
              <a:off x="515938" y="4168775"/>
              <a:ext cx="1336675" cy="400050"/>
            </a:xfrm>
            <a:prstGeom prst="rect">
              <a:avLst/>
            </a:prstGeom>
            <a:noFill/>
            <a:ln w="9525">
              <a:noFill/>
              <a:miter lim="800000"/>
              <a:headEnd/>
              <a:tailEnd/>
            </a:ln>
          </p:spPr>
          <p:txBody>
            <a:bodyPr anchor="ctr">
              <a:spAutoFit/>
            </a:bodyPr>
            <a:lstStyle/>
            <a:p>
              <a:pPr algn="ctr"/>
              <a:r>
                <a:rPr lang="en-US" sz="2000"/>
                <a:t>Health IT</a:t>
              </a:r>
            </a:p>
          </p:txBody>
        </p:sp>
      </p:grpSp>
      <p:sp>
        <p:nvSpPr>
          <p:cNvPr id="25606" name="TextBox 21"/>
          <p:cNvSpPr txBox="1">
            <a:spLocks noChangeArrowheads="1"/>
          </p:cNvSpPr>
          <p:nvPr/>
        </p:nvSpPr>
        <p:spPr bwMode="auto">
          <a:xfrm>
            <a:off x="0" y="80963"/>
            <a:ext cx="7637463" cy="584200"/>
          </a:xfrm>
          <a:prstGeom prst="rect">
            <a:avLst/>
          </a:prstGeom>
          <a:noFill/>
          <a:ln w="9525">
            <a:noFill/>
            <a:miter lim="800000"/>
            <a:headEnd/>
            <a:tailEnd/>
          </a:ln>
        </p:spPr>
        <p:txBody>
          <a:bodyPr>
            <a:spAutoFit/>
          </a:bodyPr>
          <a:lstStyle/>
          <a:p>
            <a:r>
              <a:rPr lang="en-US" sz="3200" b="1"/>
              <a:t>Federal Technology Priorities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7800" y="-1"/>
            <a:ext cx="7726363" cy="796067"/>
          </a:xfrm>
        </p:spPr>
        <p:txBody>
          <a:bodyPr/>
          <a:lstStyle/>
          <a:p>
            <a:pPr eaLnBrk="1" hangingPunct="1"/>
            <a:r>
              <a:rPr lang="en-US" sz="2000" dirty="0" smtClean="0"/>
              <a:t>Goal to Limit Cost-Plus and Other “High-Risk” Contracts</a:t>
            </a:r>
          </a:p>
        </p:txBody>
      </p:sp>
      <p:sp>
        <p:nvSpPr>
          <p:cNvPr id="33795" name="Slide Number Placeholder 3"/>
          <p:cNvSpPr>
            <a:spLocks noGrp="1"/>
          </p:cNvSpPr>
          <p:nvPr>
            <p:ph type="sldNum" sz="quarter" idx="10"/>
          </p:nvPr>
        </p:nvSpPr>
        <p:spPr/>
        <p:txBody>
          <a:bodyPr/>
          <a:lstStyle/>
          <a:p>
            <a:pPr>
              <a:defRPr/>
            </a:pPr>
            <a:fld id="{EAB285E5-2FBE-401F-A33E-E3E4EB85210F}" type="slidenum">
              <a:rPr lang="en-US" smtClean="0">
                <a:latin typeface="Arial" pitchFamily="34" charset="0"/>
              </a:rPr>
              <a:pPr>
                <a:defRPr/>
              </a:pPr>
              <a:t>11</a:t>
            </a:fld>
            <a:endParaRPr lang="en-US" smtClean="0">
              <a:latin typeface="Arial" pitchFamily="34" charset="0"/>
            </a:endParaRPr>
          </a:p>
        </p:txBody>
      </p:sp>
      <p:pic>
        <p:nvPicPr>
          <p:cNvPr id="30724" name="Picture 2"/>
          <p:cNvPicPr>
            <a:picLocks noChangeAspect="1" noChangeArrowheads="1"/>
          </p:cNvPicPr>
          <p:nvPr/>
        </p:nvPicPr>
        <p:blipFill>
          <a:blip r:embed="rId3" cstate="print"/>
          <a:srcRect/>
          <a:stretch>
            <a:fillRect/>
          </a:stretch>
        </p:blipFill>
        <p:spPr bwMode="auto">
          <a:xfrm>
            <a:off x="457200" y="1387475"/>
            <a:ext cx="8662988" cy="4651375"/>
          </a:xfrm>
          <a:prstGeom prst="rect">
            <a:avLst/>
          </a:prstGeom>
          <a:noFill/>
          <a:ln w="9525">
            <a:noFill/>
            <a:miter lim="800000"/>
            <a:headEnd/>
            <a:tailEnd/>
          </a:ln>
        </p:spPr>
      </p:pic>
      <p:sp>
        <p:nvSpPr>
          <p:cNvPr id="30725" name="Text Box 6"/>
          <p:cNvSpPr txBox="1">
            <a:spLocks noChangeArrowheads="1"/>
          </p:cNvSpPr>
          <p:nvPr/>
        </p:nvSpPr>
        <p:spPr bwMode="auto">
          <a:xfrm>
            <a:off x="7202488" y="6148388"/>
            <a:ext cx="1941512" cy="276225"/>
          </a:xfrm>
          <a:prstGeom prst="rect">
            <a:avLst/>
          </a:prstGeom>
          <a:noFill/>
          <a:ln w="9525">
            <a:noFill/>
            <a:miter lim="800000"/>
            <a:headEnd/>
            <a:tailEnd/>
          </a:ln>
        </p:spPr>
        <p:txBody>
          <a:bodyPr>
            <a:spAutoFit/>
          </a:bodyPr>
          <a:lstStyle/>
          <a:p>
            <a:r>
              <a:rPr lang="en-US" sz="1200" i="1">
                <a:solidFill>
                  <a:schemeClr val="tx1"/>
                </a:solidFill>
              </a:rPr>
              <a:t>Source: FPDS, INPUT</a:t>
            </a:r>
          </a:p>
        </p:txBody>
      </p:sp>
      <p:sp>
        <p:nvSpPr>
          <p:cNvPr id="9" name="TextBox 8"/>
          <p:cNvSpPr txBox="1"/>
          <p:nvPr/>
        </p:nvSpPr>
        <p:spPr>
          <a:xfrm>
            <a:off x="1573213" y="1081088"/>
            <a:ext cx="1990725" cy="2062162"/>
          </a:xfrm>
          <a:prstGeom prst="rect">
            <a:avLst/>
          </a:prstGeom>
          <a:solidFill>
            <a:schemeClr val="bg2">
              <a:lumMod val="20000"/>
              <a:lumOff val="80000"/>
            </a:schemeClr>
          </a:solidFill>
        </p:spPr>
        <p:txBody>
          <a:bodyPr>
            <a:spAutoFit/>
          </a:bodyPr>
          <a:lstStyle/>
          <a:p>
            <a:pPr algn="ctr">
              <a:defRPr/>
            </a:pPr>
            <a:r>
              <a:rPr lang="en-US" sz="1300" b="1" dirty="0">
                <a:solidFill>
                  <a:schemeClr val="bg2">
                    <a:lumMod val="75000"/>
                  </a:schemeClr>
                </a:solidFill>
                <a:latin typeface="Arial" charset="0"/>
              </a:rPr>
              <a:t>FY08 Top Users of </a:t>
            </a:r>
          </a:p>
          <a:p>
            <a:pPr algn="ctr">
              <a:defRPr/>
            </a:pPr>
            <a:r>
              <a:rPr lang="en-US" sz="1300" b="1" dirty="0">
                <a:solidFill>
                  <a:schemeClr val="bg2">
                    <a:lumMod val="75000"/>
                  </a:schemeClr>
                </a:solidFill>
                <a:latin typeface="Arial" charset="0"/>
              </a:rPr>
              <a:t>Cost-Plus Contracts</a:t>
            </a:r>
          </a:p>
          <a:p>
            <a:pPr algn="ctr">
              <a:defRPr/>
            </a:pPr>
            <a:endParaRPr lang="en-US" sz="1300" b="1" dirty="0">
              <a:solidFill>
                <a:schemeClr val="bg2">
                  <a:lumMod val="75000"/>
                </a:schemeClr>
              </a:solidFill>
              <a:latin typeface="Arial" charset="0"/>
            </a:endParaRPr>
          </a:p>
          <a:p>
            <a:pPr marL="109538" indent="-109538">
              <a:buFont typeface="Arial" charset="0"/>
              <a:buChar char="•"/>
              <a:defRPr/>
            </a:pPr>
            <a:r>
              <a:rPr lang="en-US" sz="1300" b="1" dirty="0">
                <a:solidFill>
                  <a:schemeClr val="bg2">
                    <a:lumMod val="75000"/>
                  </a:schemeClr>
                </a:solidFill>
                <a:latin typeface="Arial" charset="0"/>
              </a:rPr>
              <a:t>DOD – 65%</a:t>
            </a:r>
          </a:p>
          <a:p>
            <a:pPr marL="109538" indent="-109538">
              <a:buFont typeface="Arial" charset="0"/>
              <a:buChar char="•"/>
              <a:defRPr/>
            </a:pPr>
            <a:r>
              <a:rPr lang="en-US" sz="1300" b="1" dirty="0">
                <a:solidFill>
                  <a:schemeClr val="bg2">
                    <a:lumMod val="75000"/>
                  </a:schemeClr>
                </a:solidFill>
                <a:latin typeface="Arial" charset="0"/>
              </a:rPr>
              <a:t>Energy –15%</a:t>
            </a:r>
          </a:p>
          <a:p>
            <a:pPr marL="109538" indent="-109538">
              <a:buFont typeface="Arial" charset="0"/>
              <a:buChar char="•"/>
              <a:defRPr/>
            </a:pPr>
            <a:r>
              <a:rPr lang="en-US" sz="1300" b="1" dirty="0">
                <a:solidFill>
                  <a:schemeClr val="bg2">
                    <a:lumMod val="75000"/>
                  </a:schemeClr>
                </a:solidFill>
                <a:latin typeface="Arial" charset="0"/>
              </a:rPr>
              <a:t>NASA – 9%</a:t>
            </a:r>
          </a:p>
          <a:p>
            <a:pPr marL="109538" indent="-109538">
              <a:buFont typeface="Arial" charset="0"/>
              <a:buChar char="•"/>
              <a:defRPr/>
            </a:pPr>
            <a:r>
              <a:rPr lang="en-US" sz="1300" b="1" dirty="0">
                <a:solidFill>
                  <a:schemeClr val="bg2">
                    <a:lumMod val="75000"/>
                  </a:schemeClr>
                </a:solidFill>
                <a:latin typeface="Arial" charset="0"/>
              </a:rPr>
              <a:t>HHS – 4%</a:t>
            </a:r>
          </a:p>
          <a:p>
            <a:pPr marL="109538" indent="-109538">
              <a:buFont typeface="Arial" charset="0"/>
              <a:buChar char="•"/>
              <a:defRPr/>
            </a:pPr>
            <a:r>
              <a:rPr lang="en-US" sz="1300" b="1" dirty="0">
                <a:solidFill>
                  <a:schemeClr val="bg2">
                    <a:lumMod val="75000"/>
                  </a:schemeClr>
                </a:solidFill>
                <a:latin typeface="Arial" charset="0"/>
              </a:rPr>
              <a:t>DHS – 2%</a:t>
            </a:r>
          </a:p>
          <a:p>
            <a:pPr marL="109538" indent="-109538">
              <a:buFont typeface="Arial" charset="0"/>
              <a:buChar char="•"/>
              <a:defRPr/>
            </a:pPr>
            <a:r>
              <a:rPr lang="en-US" sz="1300" b="1" dirty="0">
                <a:solidFill>
                  <a:schemeClr val="bg2">
                    <a:lumMod val="75000"/>
                  </a:schemeClr>
                </a:solidFill>
                <a:latin typeface="Arial" charset="0"/>
              </a:rPr>
              <a:t>Other – 5%</a:t>
            </a:r>
          </a:p>
          <a:p>
            <a:pPr marL="109538" indent="-109538">
              <a:defRPr/>
            </a:pPr>
            <a:r>
              <a:rPr lang="en-US" sz="1100" i="1" dirty="0">
                <a:solidFill>
                  <a:schemeClr val="bg2">
                    <a:lumMod val="75000"/>
                  </a:schemeClr>
                </a:solidFill>
                <a:latin typeface="Arial" charset="0"/>
              </a:rPr>
              <a:t>*Total contracts, not just IT.</a:t>
            </a:r>
            <a:endParaRPr lang="en-US" dirty="0">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148870"/>
            <a:ext cx="7904163" cy="625681"/>
          </a:xfrm>
        </p:spPr>
        <p:txBody>
          <a:bodyPr/>
          <a:lstStyle/>
          <a:p>
            <a:pPr eaLnBrk="1" hangingPunct="1"/>
            <a:r>
              <a:rPr lang="en-US" sz="2500" dirty="0" smtClean="0"/>
              <a:t>Goal to Compete More Contracts</a:t>
            </a:r>
          </a:p>
        </p:txBody>
      </p:sp>
      <p:sp>
        <p:nvSpPr>
          <p:cNvPr id="28675" name="Slide Number Placeholder 3"/>
          <p:cNvSpPr>
            <a:spLocks noGrp="1"/>
          </p:cNvSpPr>
          <p:nvPr>
            <p:ph type="sldNum" sz="quarter" idx="10"/>
          </p:nvPr>
        </p:nvSpPr>
        <p:spPr/>
        <p:txBody>
          <a:bodyPr/>
          <a:lstStyle/>
          <a:p>
            <a:pPr>
              <a:defRPr/>
            </a:pPr>
            <a:fld id="{06868808-DE5F-4422-A5A3-D61281EDF6CC}" type="slidenum">
              <a:rPr lang="en-US" smtClean="0">
                <a:latin typeface="Arial" pitchFamily="34" charset="0"/>
              </a:rPr>
              <a:pPr>
                <a:defRPr/>
              </a:pPr>
              <a:t>12</a:t>
            </a:fld>
            <a:endParaRPr lang="en-US" smtClean="0">
              <a:latin typeface="Arial" pitchFamily="34" charset="0"/>
            </a:endParaRPr>
          </a:p>
        </p:txBody>
      </p:sp>
      <p:pic>
        <p:nvPicPr>
          <p:cNvPr id="51204" name="Picture 2"/>
          <p:cNvPicPr>
            <a:picLocks noChangeAspect="1" noChangeArrowheads="1"/>
          </p:cNvPicPr>
          <p:nvPr/>
        </p:nvPicPr>
        <p:blipFill>
          <a:blip r:embed="rId3" cstate="print"/>
          <a:srcRect/>
          <a:stretch>
            <a:fillRect/>
          </a:stretch>
        </p:blipFill>
        <p:spPr bwMode="auto">
          <a:xfrm>
            <a:off x="863600" y="1593850"/>
            <a:ext cx="8059738" cy="4613275"/>
          </a:xfrm>
          <a:prstGeom prst="rect">
            <a:avLst/>
          </a:prstGeom>
          <a:noFill/>
          <a:ln w="9525">
            <a:noFill/>
            <a:miter lim="800000"/>
            <a:headEnd/>
            <a:tailEnd/>
          </a:ln>
        </p:spPr>
      </p:pic>
      <p:sp>
        <p:nvSpPr>
          <p:cNvPr id="5" name="TextBox 4"/>
          <p:cNvSpPr txBox="1"/>
          <p:nvPr/>
        </p:nvSpPr>
        <p:spPr>
          <a:xfrm>
            <a:off x="4125951" y="996567"/>
            <a:ext cx="5252225"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600" dirty="0">
                <a:solidFill>
                  <a:schemeClr val="tx1"/>
                </a:solidFill>
              </a:rPr>
              <a:t>Consistently almost 65% of the value of total obligations has been competed each year since 2004</a:t>
            </a:r>
            <a:r>
              <a:rPr lang="en-US" sz="1600" i="1" dirty="0">
                <a:solidFill>
                  <a:schemeClr val="tx1"/>
                </a:solidFill>
              </a:rPr>
              <a:t>.</a:t>
            </a:r>
          </a:p>
        </p:txBody>
      </p:sp>
      <p:sp>
        <p:nvSpPr>
          <p:cNvPr id="51208" name="Text Box 6"/>
          <p:cNvSpPr txBox="1">
            <a:spLocks noChangeArrowheads="1"/>
          </p:cNvSpPr>
          <p:nvPr/>
        </p:nvSpPr>
        <p:spPr bwMode="auto">
          <a:xfrm>
            <a:off x="7202488" y="6213475"/>
            <a:ext cx="1941512" cy="276225"/>
          </a:xfrm>
          <a:prstGeom prst="rect">
            <a:avLst/>
          </a:prstGeom>
          <a:noFill/>
          <a:ln w="9525">
            <a:noFill/>
            <a:miter lim="800000"/>
            <a:headEnd/>
            <a:tailEnd/>
          </a:ln>
        </p:spPr>
        <p:txBody>
          <a:bodyPr>
            <a:spAutoFit/>
          </a:bodyPr>
          <a:lstStyle/>
          <a:p>
            <a:r>
              <a:rPr lang="en-US" sz="1200" i="1">
                <a:solidFill>
                  <a:schemeClr val="tx1"/>
                </a:solidFill>
              </a:rPr>
              <a:t>Source: FPDS, INPUT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52401" y="-1"/>
            <a:ext cx="7751762" cy="785309"/>
          </a:xfrm>
        </p:spPr>
        <p:txBody>
          <a:bodyPr/>
          <a:lstStyle/>
          <a:p>
            <a:pPr eaLnBrk="1" hangingPunct="1"/>
            <a:r>
              <a:rPr lang="en-US" sz="2400" dirty="0" smtClean="0"/>
              <a:t>Small &amp; Mid-Sized Firms Have Been Squeezed</a:t>
            </a:r>
          </a:p>
        </p:txBody>
      </p:sp>
      <p:sp>
        <p:nvSpPr>
          <p:cNvPr id="32771" name="Slide Number Placeholder 3"/>
          <p:cNvSpPr>
            <a:spLocks noGrp="1"/>
          </p:cNvSpPr>
          <p:nvPr>
            <p:ph type="sldNum" sz="quarter" idx="10"/>
          </p:nvPr>
        </p:nvSpPr>
        <p:spPr/>
        <p:txBody>
          <a:bodyPr/>
          <a:lstStyle/>
          <a:p>
            <a:pPr>
              <a:defRPr/>
            </a:pPr>
            <a:fld id="{3931CABB-B436-47A7-AA04-271EC5416005}" type="slidenum">
              <a:rPr lang="en-US" smtClean="0">
                <a:latin typeface="Arial" pitchFamily="34" charset="0"/>
              </a:rPr>
              <a:pPr>
                <a:defRPr/>
              </a:pPr>
              <a:t>13</a:t>
            </a:fld>
            <a:endParaRPr lang="en-US" smtClean="0">
              <a:latin typeface="Arial" pitchFamily="34" charset="0"/>
            </a:endParaRPr>
          </a:p>
        </p:txBody>
      </p:sp>
      <p:sp>
        <p:nvSpPr>
          <p:cNvPr id="55300" name="Text Box 4"/>
          <p:cNvSpPr txBox="1">
            <a:spLocks noChangeArrowheads="1"/>
          </p:cNvSpPr>
          <p:nvPr/>
        </p:nvSpPr>
        <p:spPr bwMode="auto">
          <a:xfrm>
            <a:off x="7175500" y="6254750"/>
            <a:ext cx="1457325" cy="246063"/>
          </a:xfrm>
          <a:prstGeom prst="rect">
            <a:avLst/>
          </a:prstGeom>
          <a:noFill/>
          <a:ln w="9525">
            <a:noFill/>
            <a:miter lim="800000"/>
            <a:headEnd type="none" w="sm" len="sm"/>
            <a:tailEnd type="none" w="sm" len="sm"/>
          </a:ln>
        </p:spPr>
        <p:txBody>
          <a:bodyPr wrap="none">
            <a:spAutoFit/>
          </a:bodyPr>
          <a:lstStyle/>
          <a:p>
            <a:r>
              <a:rPr lang="en-US" sz="1000" i="1">
                <a:solidFill>
                  <a:schemeClr val="tx1"/>
                </a:solidFill>
              </a:rPr>
              <a:t>Source: FPDS, INPUT</a:t>
            </a:r>
          </a:p>
        </p:txBody>
      </p:sp>
      <p:pic>
        <p:nvPicPr>
          <p:cNvPr id="55301" name="Picture 3"/>
          <p:cNvPicPr>
            <a:picLocks noChangeAspect="1" noChangeArrowheads="1"/>
          </p:cNvPicPr>
          <p:nvPr/>
        </p:nvPicPr>
        <p:blipFill>
          <a:blip r:embed="rId3" cstate="print"/>
          <a:srcRect/>
          <a:stretch>
            <a:fillRect/>
          </a:stretch>
        </p:blipFill>
        <p:spPr bwMode="auto">
          <a:xfrm>
            <a:off x="868363" y="925513"/>
            <a:ext cx="7970837" cy="5329237"/>
          </a:xfrm>
          <a:prstGeom prst="rect">
            <a:avLst/>
          </a:prstGeom>
          <a:noFill/>
          <a:ln w="9525">
            <a:noFill/>
            <a:miter lim="800000"/>
            <a:headEnd/>
            <a:tailEnd/>
          </a:ln>
        </p:spPr>
      </p:pic>
      <p:sp>
        <p:nvSpPr>
          <p:cNvPr id="6" name="TextBox 5"/>
          <p:cNvSpPr txBox="1"/>
          <p:nvPr/>
        </p:nvSpPr>
        <p:spPr>
          <a:xfrm>
            <a:off x="4449336" y="1063474"/>
            <a:ext cx="4482792" cy="104644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550" dirty="0">
                <a:solidFill>
                  <a:schemeClr val="tx1"/>
                </a:solidFill>
              </a:rPr>
              <a:t>With contract consolidation, contractors with over $1 billion in revenue have increasingly gained a larger share of the federal prime market at the expense of small and medium-sized contractors. </a:t>
            </a:r>
            <a:endParaRPr lang="en-US" sz="1550" i="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190500" y="0"/>
            <a:ext cx="7713663" cy="776288"/>
          </a:xfrm>
        </p:spPr>
        <p:txBody>
          <a:bodyPr lIns="91440" tIns="45720" rIns="91440" bIns="45720"/>
          <a:lstStyle/>
          <a:p>
            <a:r>
              <a:rPr lang="en-US" sz="2400" dirty="0" smtClean="0"/>
              <a:t>Agencies Creating “One Stop Shops”</a:t>
            </a:r>
          </a:p>
        </p:txBody>
      </p:sp>
      <p:sp>
        <p:nvSpPr>
          <p:cNvPr id="24580" name="Slide Number Placeholder 3"/>
          <p:cNvSpPr>
            <a:spLocks noGrp="1"/>
          </p:cNvSpPr>
          <p:nvPr>
            <p:ph type="sldNum" sz="quarter" idx="10"/>
          </p:nvPr>
        </p:nvSpPr>
        <p:spPr/>
        <p:txBody>
          <a:bodyPr/>
          <a:lstStyle/>
          <a:p>
            <a:pPr>
              <a:defRPr/>
            </a:pPr>
            <a:fld id="{EE00BC40-AD76-4D80-8052-239415F1E2C7}" type="slidenum">
              <a:rPr lang="en-US" smtClean="0">
                <a:latin typeface="Arial" pitchFamily="34" charset="0"/>
              </a:rPr>
              <a:pPr>
                <a:defRPr/>
              </a:pPr>
              <a:t>14</a:t>
            </a:fld>
            <a:endParaRPr lang="en-US" smtClean="0">
              <a:latin typeface="Arial" pitchFamily="34" charset="0"/>
            </a:endParaRPr>
          </a:p>
        </p:txBody>
      </p:sp>
      <p:sp>
        <p:nvSpPr>
          <p:cNvPr id="47108" name="Content Placeholder 2"/>
          <p:cNvSpPr>
            <a:spLocks noGrp="1"/>
          </p:cNvSpPr>
          <p:nvPr>
            <p:ph idx="4294967295"/>
          </p:nvPr>
        </p:nvSpPr>
        <p:spPr>
          <a:xfrm>
            <a:off x="779318" y="1127125"/>
            <a:ext cx="7904307" cy="5027613"/>
          </a:xfrm>
        </p:spPr>
        <p:txBody>
          <a:bodyPr/>
          <a:lstStyle/>
          <a:p>
            <a:r>
              <a:rPr lang="en-US" sz="2100" dirty="0" smtClean="0"/>
              <a:t>Agencies have been consolidating multiple contracts into agency-specific single task order contracts</a:t>
            </a:r>
          </a:p>
          <a:p>
            <a:pPr lvl="1"/>
            <a:r>
              <a:rPr lang="en-US" sz="1900" dirty="0" smtClean="0"/>
              <a:t>Leveraging buying power</a:t>
            </a:r>
          </a:p>
          <a:p>
            <a:pPr lvl="1"/>
            <a:r>
              <a:rPr lang="en-US" sz="1900" dirty="0" smtClean="0"/>
              <a:t>Simplifying contract administration</a:t>
            </a:r>
          </a:p>
          <a:p>
            <a:pPr lvl="1"/>
            <a:r>
              <a:rPr lang="en-US" sz="1900" dirty="0" smtClean="0"/>
              <a:t>Avoiding GSA fees</a:t>
            </a:r>
          </a:p>
          <a:p>
            <a:pPr lvl="1"/>
            <a:r>
              <a:rPr lang="en-US" sz="1900" dirty="0" smtClean="0"/>
              <a:t>Examples: NASA I3P, HHS, DIA SITE, </a:t>
            </a:r>
            <a:r>
              <a:rPr lang="en-US" sz="2000" dirty="0" smtClean="0"/>
              <a:t>Army ITES, Air Force </a:t>
            </a:r>
            <a:r>
              <a:rPr lang="en-US" sz="2000" dirty="0" err="1" smtClean="0"/>
              <a:t>NetCents</a:t>
            </a:r>
            <a:r>
              <a:rPr lang="en-US" sz="2000" dirty="0" smtClean="0"/>
              <a:t> or NAVY Seaport-e, DHS EAGLE</a:t>
            </a:r>
            <a:endParaRPr lang="en-US" sz="1900" dirty="0" smtClean="0"/>
          </a:p>
          <a:p>
            <a:r>
              <a:rPr lang="en-US" sz="2100" dirty="0" smtClean="0"/>
              <a:t>May draw administration attention due to potential impact to competition.</a:t>
            </a:r>
          </a:p>
          <a:p>
            <a:r>
              <a:rPr lang="en-US" sz="2100" dirty="0" smtClean="0"/>
              <a:t>Additionally, GSA announced there will be no more GWAC contracts created and will be relying on ALLIANT. Letting three expire (Millennia, Millennia </a:t>
            </a:r>
            <a:r>
              <a:rPr lang="en-US" sz="2100" dirty="0" err="1" smtClean="0"/>
              <a:t>Lite</a:t>
            </a:r>
            <a:r>
              <a:rPr lang="en-US" sz="2100" dirty="0" smtClean="0"/>
              <a:t>, and Answer).</a:t>
            </a:r>
          </a:p>
          <a:p>
            <a:r>
              <a:rPr lang="en-US" sz="2200" b="1" dirty="0" smtClean="0"/>
              <a:t>Impact for vendors: </a:t>
            </a:r>
            <a:r>
              <a:rPr lang="en-US" sz="2200" dirty="0" smtClean="0"/>
              <a:t>Fewer GWAC contracts to bid on; greater competition for those that continue.</a:t>
            </a:r>
          </a:p>
          <a:p>
            <a:endParaRPr lang="en-US" sz="2200" dirty="0" smtClean="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1567543"/>
          <a:ext cx="8264699" cy="474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86521"/>
            <a:ext cx="8088717" cy="776288"/>
          </a:xfrm>
        </p:spPr>
        <p:txBody>
          <a:bodyPr/>
          <a:lstStyle/>
          <a:p>
            <a:r>
              <a:rPr lang="en-US" sz="2800" dirty="0" smtClean="0"/>
              <a:t>Transparency &amp; Open Government Directive</a:t>
            </a:r>
            <a:endParaRPr lang="en-US" sz="2800" dirty="0"/>
          </a:p>
        </p:txBody>
      </p:sp>
      <p:sp>
        <p:nvSpPr>
          <p:cNvPr id="3" name="Content Placeholder 2"/>
          <p:cNvSpPr>
            <a:spLocks noGrp="1"/>
          </p:cNvSpPr>
          <p:nvPr>
            <p:ph idx="1"/>
          </p:nvPr>
        </p:nvSpPr>
        <p:spPr>
          <a:xfrm>
            <a:off x="5776227" y="1125915"/>
            <a:ext cx="4255872" cy="2655672"/>
          </a:xfrm>
          <a:noFill/>
          <a:ln w="9525">
            <a:noFill/>
            <a:miter lim="800000"/>
            <a:headEnd/>
            <a:tailEnd/>
          </a:ln>
        </p:spPr>
        <p:txBody>
          <a:bodyPr vert="horz" wrap="square" lIns="0" tIns="0" rIns="0" bIns="0" numCol="1" anchor="t" anchorCtr="0" compatLnSpc="1">
            <a:prstTxWarp prst="textNoShape">
              <a:avLst/>
            </a:prstTxWarp>
          </a:bodyPr>
          <a:lstStyle/>
          <a:p>
            <a:pPr>
              <a:buNone/>
            </a:pPr>
            <a:r>
              <a:rPr lang="en-US" dirty="0" smtClean="0"/>
              <a:t>Goals</a:t>
            </a:r>
            <a:endParaRPr lang="en-US" sz="2000" dirty="0" smtClean="0"/>
          </a:p>
          <a:p>
            <a:r>
              <a:rPr lang="en-US" sz="2400" dirty="0" smtClean="0"/>
              <a:t>Transparency</a:t>
            </a:r>
          </a:p>
          <a:p>
            <a:r>
              <a:rPr lang="en-US" sz="2400" dirty="0" smtClean="0"/>
              <a:t>Participation</a:t>
            </a:r>
          </a:p>
          <a:p>
            <a:r>
              <a:rPr lang="en-US" sz="2400" dirty="0" smtClean="0"/>
              <a:t>Collaboration</a:t>
            </a:r>
          </a:p>
          <a:p>
            <a:endParaRPr lang="en-US" sz="2000" dirty="0" smtClean="0"/>
          </a:p>
        </p:txBody>
      </p:sp>
      <p:sp>
        <p:nvSpPr>
          <p:cNvPr id="4" name="Slide Number Placeholder 3"/>
          <p:cNvSpPr>
            <a:spLocks noGrp="1"/>
          </p:cNvSpPr>
          <p:nvPr>
            <p:ph type="sldNum" sz="quarter" idx="10"/>
          </p:nvPr>
        </p:nvSpPr>
        <p:spPr/>
        <p:txBody>
          <a:bodyPr/>
          <a:lstStyle/>
          <a:p>
            <a:pPr>
              <a:defRPr/>
            </a:pPr>
            <a:fld id="{6FEEE251-1B12-48E9-8DA8-2C5FFEA28ED0}" type="slidenum">
              <a:rPr lang="en-US" smtClean="0"/>
              <a:pPr>
                <a:defRPr/>
              </a:pPr>
              <a:t>15</a:t>
            </a:fld>
            <a:endParaRPr lang="en-US"/>
          </a:p>
        </p:txBody>
      </p:sp>
      <p:sp>
        <p:nvSpPr>
          <p:cNvPr id="6" name="Content Placeholder 2"/>
          <p:cNvSpPr txBox="1">
            <a:spLocks/>
          </p:cNvSpPr>
          <p:nvPr/>
        </p:nvSpPr>
        <p:spPr bwMode="auto">
          <a:xfrm>
            <a:off x="6492090" y="3272654"/>
            <a:ext cx="3011360" cy="26556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00050" marR="0" lvl="0" indent="-400050" algn="l" defTabSz="914400" rtl="0" eaLnBrk="1" fontAlgn="base" latinLnBrk="0" hangingPunct="1">
              <a:lnSpc>
                <a:spcPct val="100000"/>
              </a:lnSpc>
              <a:spcBef>
                <a:spcPct val="25000"/>
              </a:spcBef>
              <a:spcAft>
                <a:spcPct val="0"/>
              </a:spcAft>
              <a:buClrTx/>
              <a:buSzPct val="75000"/>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Requirements of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Govt</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4488" indent="-287338">
              <a:spcBef>
                <a:spcPct val="25000"/>
              </a:spcBef>
              <a:buClr>
                <a:srgbClr val="2461AA"/>
              </a:buClr>
              <a:buFont typeface="Verdana" pitchFamily="34" charset="0"/>
              <a:buChar char="•"/>
            </a:pPr>
            <a:r>
              <a:rPr kumimoji="0" lang="en-US" sz="2000" b="0" i="0" u="none" strike="noStrike" kern="0" cap="none" spc="0" normalizeH="0" baseline="0" noProof="0" dirty="0" smtClean="0">
                <a:ln>
                  <a:noFill/>
                </a:ln>
                <a:solidFill>
                  <a:schemeClr val="tx1"/>
                </a:solidFill>
                <a:effectLst/>
                <a:uLnTx/>
                <a:uFillTx/>
                <a:latin typeface="+mn-lt"/>
              </a:rPr>
              <a:t>New data sets</a:t>
            </a:r>
          </a:p>
          <a:p>
            <a:pPr marL="344488" indent="-287338">
              <a:spcBef>
                <a:spcPct val="25000"/>
              </a:spcBef>
              <a:buClr>
                <a:srgbClr val="2461AA"/>
              </a:buClr>
              <a:buFont typeface="Verdana" pitchFamily="34" charset="0"/>
              <a:buChar char="•"/>
            </a:pPr>
            <a:r>
              <a:rPr kumimoji="0" lang="en-US" sz="2000" b="0" i="0" u="none" strike="noStrike" kern="0" cap="none" spc="0" normalizeH="0" baseline="0" noProof="0" dirty="0" smtClean="0">
                <a:ln>
                  <a:noFill/>
                </a:ln>
                <a:solidFill>
                  <a:schemeClr val="tx1"/>
                </a:solidFill>
                <a:effectLst/>
                <a:uLnTx/>
                <a:uFillTx/>
                <a:latin typeface="+mn-lt"/>
              </a:rPr>
              <a:t>Establish open</a:t>
            </a:r>
            <a:r>
              <a:rPr kumimoji="0" lang="en-US" sz="2000" b="0" i="0" u="none" strike="noStrike" kern="0" cap="none" spc="0" normalizeH="0" noProof="0" dirty="0" smtClean="0">
                <a:ln>
                  <a:noFill/>
                </a:ln>
                <a:solidFill>
                  <a:schemeClr val="tx1"/>
                </a:solidFill>
                <a:effectLst/>
                <a:uLnTx/>
                <a:uFillTx/>
                <a:latin typeface="+mn-lt"/>
              </a:rPr>
              <a:t> </a:t>
            </a:r>
            <a:r>
              <a:rPr kumimoji="0" lang="en-US" sz="2000" b="0" i="0" u="none" strike="noStrike" kern="0" cap="none" spc="0" normalizeH="0" noProof="0" dirty="0" err="1" smtClean="0">
                <a:ln>
                  <a:noFill/>
                </a:ln>
                <a:solidFill>
                  <a:schemeClr val="tx1"/>
                </a:solidFill>
                <a:effectLst/>
                <a:uLnTx/>
                <a:uFillTx/>
                <a:latin typeface="+mn-lt"/>
              </a:rPr>
              <a:t>gov</a:t>
            </a:r>
            <a:r>
              <a:rPr kumimoji="0" lang="en-US" sz="2000" b="0" i="0" u="none" strike="noStrike" kern="0" cap="none" spc="0" normalizeH="0" noProof="0" dirty="0" smtClean="0">
                <a:ln>
                  <a:noFill/>
                </a:ln>
                <a:solidFill>
                  <a:schemeClr val="tx1"/>
                </a:solidFill>
                <a:effectLst/>
                <a:uLnTx/>
                <a:uFillTx/>
                <a:latin typeface="+mn-lt"/>
              </a:rPr>
              <a:t> Web site</a:t>
            </a:r>
            <a:endParaRPr kumimoji="0" lang="en-US" sz="2000" b="0" i="0" u="none" strike="noStrike" kern="0" cap="none" spc="0" normalizeH="0" baseline="0" noProof="0" dirty="0" smtClean="0">
              <a:ln>
                <a:noFill/>
              </a:ln>
              <a:solidFill>
                <a:schemeClr val="tx1"/>
              </a:solidFill>
              <a:effectLst/>
              <a:uLnTx/>
              <a:uFillTx/>
              <a:latin typeface="+mn-lt"/>
            </a:endParaRPr>
          </a:p>
          <a:p>
            <a:pPr marL="344488" indent="-287338">
              <a:spcBef>
                <a:spcPct val="25000"/>
              </a:spcBef>
              <a:buClr>
                <a:srgbClr val="2461AA"/>
              </a:buClr>
              <a:buFont typeface="Verdana" pitchFamily="34" charset="0"/>
              <a:buChar char="•"/>
            </a:pPr>
            <a:r>
              <a:rPr kumimoji="0" lang="en-US" sz="2000" b="0" i="0" u="none" strike="noStrike" kern="0" cap="none" spc="0" normalizeH="0" baseline="0" noProof="0" dirty="0" smtClean="0">
                <a:ln>
                  <a:noFill/>
                </a:ln>
                <a:solidFill>
                  <a:schemeClr val="tx1"/>
                </a:solidFill>
                <a:effectLst/>
                <a:uLnTx/>
                <a:uFillTx/>
                <a:latin typeface="+mn-lt"/>
              </a:rPr>
              <a:t>Designate leader</a:t>
            </a:r>
          </a:p>
          <a:p>
            <a:pPr marL="344488" indent="-287338">
              <a:spcBef>
                <a:spcPct val="25000"/>
              </a:spcBef>
              <a:buClr>
                <a:srgbClr val="2461AA"/>
              </a:buClr>
              <a:buFont typeface="Verdana" pitchFamily="34" charset="0"/>
              <a:buChar char="•"/>
            </a:pPr>
            <a:r>
              <a:rPr lang="en-US" sz="2000" kern="0" dirty="0" smtClean="0">
                <a:solidFill>
                  <a:schemeClr val="tx1"/>
                </a:solidFill>
                <a:latin typeface="+mn-lt"/>
              </a:rPr>
              <a:t>Create a plan</a:t>
            </a:r>
          </a:p>
          <a:p>
            <a:pPr marL="344488" indent="-287338">
              <a:spcBef>
                <a:spcPct val="25000"/>
              </a:spcBef>
              <a:buClr>
                <a:srgbClr val="2461AA"/>
              </a:buClr>
              <a:buFont typeface="Verdana" pitchFamily="34" charset="0"/>
              <a:buChar char="•"/>
            </a:pPr>
            <a:r>
              <a:rPr kumimoji="0" lang="en-US" sz="2000" b="0" i="0" u="none" strike="noStrike" kern="0" cap="none" spc="0" normalizeH="0" baseline="0" noProof="0" dirty="0" smtClean="0">
                <a:ln>
                  <a:noFill/>
                </a:ln>
                <a:solidFill>
                  <a:schemeClr val="tx1"/>
                </a:solidFill>
                <a:effectLst/>
                <a:uLnTx/>
                <a:uFillTx/>
                <a:latin typeface="+mn-lt"/>
              </a:rPr>
              <a:t>Accountability</a:t>
            </a:r>
            <a:r>
              <a:rPr kumimoji="0" lang="en-US" sz="2000" b="0" i="0" u="none" strike="noStrike" kern="0" cap="none" spc="0" normalizeH="0" noProof="0" dirty="0" smtClean="0">
                <a:ln>
                  <a:noFill/>
                </a:ln>
                <a:solidFill>
                  <a:schemeClr val="tx1"/>
                </a:solidFill>
                <a:effectLst/>
                <a:uLnTx/>
                <a:uFillTx/>
                <a:latin typeface="+mn-lt"/>
              </a:rPr>
              <a:t> on data quality</a:t>
            </a:r>
          </a:p>
          <a:p>
            <a:pPr marL="344488" indent="-287338">
              <a:spcBef>
                <a:spcPct val="25000"/>
              </a:spcBef>
              <a:buClr>
                <a:srgbClr val="2461AA"/>
              </a:buClr>
              <a:buFont typeface="Verdana" pitchFamily="34" charset="0"/>
              <a:buChar char="•"/>
            </a:pPr>
            <a:r>
              <a:rPr lang="en-US" sz="2000" kern="0" baseline="0" dirty="0" smtClean="0">
                <a:solidFill>
                  <a:schemeClr val="tx1"/>
                </a:solidFill>
                <a:latin typeface="+mn-lt"/>
              </a:rPr>
              <a:t>Replacement</a:t>
            </a:r>
            <a:r>
              <a:rPr lang="en-US" sz="2000" kern="0" dirty="0" smtClean="0">
                <a:solidFill>
                  <a:schemeClr val="tx1"/>
                </a:solidFill>
                <a:latin typeface="+mn-lt"/>
              </a:rPr>
              <a:t> of PART</a:t>
            </a:r>
            <a:endParaRPr kumimoji="0" lang="en-US" sz="2000" b="0" i="0" u="none" strike="noStrike" kern="0" cap="none" spc="0" normalizeH="0" baseline="0" noProof="0" dirty="0" smtClean="0">
              <a:ln>
                <a:noFill/>
              </a:ln>
              <a:solidFill>
                <a:schemeClr val="tx1"/>
              </a:solidFill>
              <a:effectLst/>
              <a:uLnTx/>
              <a:uFillTx/>
              <a:latin typeface="+mn-lt"/>
            </a:endParaRPr>
          </a:p>
          <a:p>
            <a:pPr marL="801688" marR="0" lvl="1" indent="-287338" algn="l" defTabSz="914400" rtl="0" eaLnBrk="1" fontAlgn="base" latinLnBrk="0" hangingPunct="1">
              <a:lnSpc>
                <a:spcPct val="100000"/>
              </a:lnSpc>
              <a:spcBef>
                <a:spcPct val="25000"/>
              </a:spcBef>
              <a:spcAft>
                <a:spcPct val="0"/>
              </a:spcAft>
              <a:buClr>
                <a:srgbClr val="2461AA"/>
              </a:buClr>
              <a:buSzTx/>
              <a:buFont typeface="Verdana" pitchFamily="34" charset="0"/>
              <a:buChar char="•"/>
              <a:tabLst/>
              <a:defRPr/>
            </a:pPr>
            <a:endParaRPr kumimoji="0" lang="en-US" sz="2000" b="0" i="0" u="none" strike="noStrike" kern="0" cap="none" spc="0" normalizeH="0" baseline="0" noProof="0" dirty="0">
              <a:ln>
                <a:noFill/>
              </a:ln>
              <a:solidFill>
                <a:schemeClr val="tx1"/>
              </a:solidFill>
              <a:effectLst/>
              <a:uLnTx/>
              <a:uFillTx/>
              <a:latin typeface="+mn-lt"/>
            </a:endParaRPr>
          </a:p>
        </p:txBody>
      </p:sp>
      <p:sp>
        <p:nvSpPr>
          <p:cNvPr id="7" name="Content Placeholder 2"/>
          <p:cNvSpPr txBox="1">
            <a:spLocks/>
          </p:cNvSpPr>
          <p:nvPr/>
        </p:nvSpPr>
        <p:spPr bwMode="auto">
          <a:xfrm>
            <a:off x="123988" y="1125915"/>
            <a:ext cx="3287952" cy="26556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00050" marR="0" lvl="0" indent="-400050" algn="l" defTabSz="914400" rtl="0" eaLnBrk="1" fontAlgn="base" latinLnBrk="0" hangingPunct="1">
              <a:lnSpc>
                <a:spcPct val="100000"/>
              </a:lnSpc>
              <a:spcBef>
                <a:spcPct val="25000"/>
              </a:spcBef>
              <a:spcAft>
                <a:spcPct val="0"/>
              </a:spcAft>
              <a:buClrTx/>
              <a:buSzPct val="75000"/>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Implications for Vendors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4488" indent="-287338">
              <a:spcBef>
                <a:spcPct val="25000"/>
              </a:spcBef>
              <a:buClr>
                <a:srgbClr val="2461AA"/>
              </a:buClr>
              <a:buFont typeface="Verdana" pitchFamily="34" charset="0"/>
              <a:buChar char="•"/>
            </a:pPr>
            <a:r>
              <a:rPr kumimoji="0" lang="en-US" sz="2000" b="0" i="0" u="none" strike="noStrike" kern="0" cap="none" spc="0" normalizeH="0" baseline="0" noProof="0" dirty="0" smtClean="0">
                <a:ln>
                  <a:noFill/>
                </a:ln>
                <a:solidFill>
                  <a:schemeClr val="tx1"/>
                </a:solidFill>
                <a:effectLst/>
                <a:uLnTx/>
                <a:uFillTx/>
                <a:latin typeface="+mn-lt"/>
              </a:rPr>
              <a:t>Web 2.0 opportunities</a:t>
            </a:r>
          </a:p>
          <a:p>
            <a:pPr marL="344488" indent="-287338">
              <a:spcBef>
                <a:spcPct val="25000"/>
              </a:spcBef>
              <a:buClr>
                <a:srgbClr val="2461AA"/>
              </a:buClr>
              <a:buFont typeface="Verdana" pitchFamily="34" charset="0"/>
              <a:buChar char="•"/>
            </a:pPr>
            <a:r>
              <a:rPr lang="en-US" sz="2000" kern="0" dirty="0" smtClean="0">
                <a:solidFill>
                  <a:schemeClr val="tx1"/>
                </a:solidFill>
                <a:latin typeface="+mn-lt"/>
              </a:rPr>
              <a:t>Sub-recipient reporting</a:t>
            </a:r>
          </a:p>
          <a:p>
            <a:pPr marL="344488" indent="-287338">
              <a:spcBef>
                <a:spcPct val="25000"/>
              </a:spcBef>
              <a:buClr>
                <a:srgbClr val="2461AA"/>
              </a:buClr>
              <a:buFont typeface="Verdana" pitchFamily="34" charset="0"/>
              <a:buChar char="•"/>
            </a:pPr>
            <a:r>
              <a:rPr kumimoji="0" lang="en-US" sz="2000" b="0" i="0" u="none" strike="noStrike" kern="0" cap="none" spc="0" normalizeH="0" baseline="0" noProof="0" dirty="0" smtClean="0">
                <a:ln>
                  <a:noFill/>
                </a:ln>
                <a:solidFill>
                  <a:schemeClr val="tx1"/>
                </a:solidFill>
                <a:effectLst/>
                <a:uLnTx/>
                <a:uFillTx/>
                <a:latin typeface="+mn-lt"/>
              </a:rPr>
              <a:t>Greater</a:t>
            </a:r>
            <a:r>
              <a:rPr kumimoji="0" lang="en-US" sz="2000" b="0" i="0" u="none" strike="noStrike" kern="0" cap="none" spc="0" normalizeH="0" noProof="0" dirty="0" smtClean="0">
                <a:ln>
                  <a:noFill/>
                </a:ln>
                <a:solidFill>
                  <a:schemeClr val="tx1"/>
                </a:solidFill>
                <a:effectLst/>
                <a:uLnTx/>
                <a:uFillTx/>
                <a:latin typeface="+mn-lt"/>
              </a:rPr>
              <a:t> scrutiny &amp;</a:t>
            </a:r>
            <a:br>
              <a:rPr kumimoji="0" lang="en-US" sz="2000" b="0" i="0" u="none" strike="noStrike" kern="0" cap="none" spc="0" normalizeH="0" noProof="0" dirty="0" smtClean="0">
                <a:ln>
                  <a:noFill/>
                </a:ln>
                <a:solidFill>
                  <a:schemeClr val="tx1"/>
                </a:solidFill>
                <a:effectLst/>
                <a:uLnTx/>
                <a:uFillTx/>
                <a:latin typeface="+mn-lt"/>
              </a:rPr>
            </a:br>
            <a:r>
              <a:rPr kumimoji="0" lang="en-US" sz="2000" b="0" i="0" u="none" strike="noStrike" kern="0" cap="none" spc="0" normalizeH="0" noProof="0" dirty="0" smtClean="0">
                <a:ln>
                  <a:noFill/>
                </a:ln>
                <a:solidFill>
                  <a:schemeClr val="tx1"/>
                </a:solidFill>
                <a:effectLst/>
                <a:uLnTx/>
                <a:uFillTx/>
                <a:latin typeface="+mn-lt"/>
              </a:rPr>
              <a:t>risk</a:t>
            </a:r>
            <a:endParaRPr kumimoji="0" lang="en-US" sz="2000" b="0" i="0" u="none" strike="noStrike" kern="0" cap="none" spc="0" normalizeH="0" baseline="0" noProof="0" dirty="0" smtClean="0">
              <a:ln>
                <a:noFill/>
              </a:ln>
              <a:solidFill>
                <a:schemeClr val="tx1"/>
              </a:solidFill>
              <a:effectLst/>
              <a:uLnTx/>
              <a:uFillTx/>
              <a:latin typeface="+mn-lt"/>
            </a:endParaRPr>
          </a:p>
          <a:p>
            <a:pPr marL="344488" indent="-287338">
              <a:spcBef>
                <a:spcPct val="25000"/>
              </a:spcBef>
              <a:buClr>
                <a:srgbClr val="2461AA"/>
              </a:buClr>
              <a:buFont typeface="Verdana" pitchFamily="34" charset="0"/>
              <a:buChar char="•"/>
            </a:pPr>
            <a:r>
              <a:rPr kumimoji="0" lang="en-US" sz="2000" b="0" i="0" u="none" strike="noStrike" kern="0" cap="none" spc="0" normalizeH="0" baseline="0" noProof="0" dirty="0" smtClean="0">
                <a:ln>
                  <a:noFill/>
                </a:ln>
                <a:solidFill>
                  <a:schemeClr val="tx1"/>
                </a:solidFill>
                <a:effectLst/>
                <a:uLnTx/>
                <a:uFillTx/>
                <a:latin typeface="+mn-lt"/>
              </a:rPr>
              <a:t>Prizes!!!</a:t>
            </a:r>
          </a:p>
          <a:p>
            <a:pPr marL="801688" marR="0" lvl="1" indent="-287338" algn="l" defTabSz="914400" rtl="0" eaLnBrk="1" fontAlgn="base" latinLnBrk="0" hangingPunct="1">
              <a:lnSpc>
                <a:spcPct val="100000"/>
              </a:lnSpc>
              <a:spcBef>
                <a:spcPct val="25000"/>
              </a:spcBef>
              <a:spcAft>
                <a:spcPct val="0"/>
              </a:spcAft>
              <a:buClr>
                <a:srgbClr val="2461AA"/>
              </a:buClr>
              <a:buSzTx/>
              <a:buFont typeface="Verdana" pitchFamily="34" charset="0"/>
              <a:buChar char="•"/>
              <a:tabLst/>
              <a:defRPr/>
            </a:pPr>
            <a:endParaRPr kumimoji="0" lang="en-US" sz="2000" b="0"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2731" t="4311" r="4338" b="2631"/>
          <a:stretch>
            <a:fillRect/>
          </a:stretch>
        </p:blipFill>
        <p:spPr bwMode="auto">
          <a:xfrm>
            <a:off x="296863" y="1460500"/>
            <a:ext cx="8858250" cy="4014788"/>
          </a:xfrm>
          <a:prstGeom prst="rect">
            <a:avLst/>
          </a:prstGeom>
          <a:noFill/>
          <a:ln w="9525">
            <a:noFill/>
            <a:miter lim="800000"/>
            <a:headEnd/>
            <a:tailEnd/>
          </a:ln>
        </p:spPr>
      </p:pic>
      <p:sp>
        <p:nvSpPr>
          <p:cNvPr id="9" name="TextBox 8"/>
          <p:cNvSpPr txBox="1"/>
          <p:nvPr/>
        </p:nvSpPr>
        <p:spPr>
          <a:xfrm>
            <a:off x="591592" y="5192712"/>
            <a:ext cx="8482818" cy="1077218"/>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defRPr/>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INPUT’s Take: </a:t>
            </a: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Agencies anticipate these technologies having a major impact on their technology environment in the next 5 years in data center consolidation, migration to plug-and-play environments, geographical distribution of computing power, and information sharing.</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340" name="Title 1"/>
          <p:cNvSpPr>
            <a:spLocks noGrp="1"/>
          </p:cNvSpPr>
          <p:nvPr>
            <p:ph type="title"/>
          </p:nvPr>
        </p:nvSpPr>
        <p:spPr/>
        <p:txBody>
          <a:bodyPr/>
          <a:lstStyle/>
          <a:p>
            <a:pPr eaLnBrk="1" hangingPunct="1"/>
            <a:r>
              <a:rPr lang="en-US" sz="2400" dirty="0" smtClean="0"/>
              <a:t>INPUT Survey: Agencies Perceive These Technology Solutions As High Impact</a:t>
            </a:r>
            <a:endParaRPr lang="en-US" dirty="0" smtClean="0"/>
          </a:p>
        </p:txBody>
      </p:sp>
      <p:sp>
        <p:nvSpPr>
          <p:cNvPr id="14341" name="Slide Number Placeholder 2"/>
          <p:cNvSpPr>
            <a:spLocks noGrp="1"/>
          </p:cNvSpPr>
          <p:nvPr>
            <p:ph type="sldNum" sz="quarter" idx="10"/>
          </p:nvPr>
        </p:nvSpPr>
        <p:spPr>
          <a:noFill/>
        </p:spPr>
        <p:txBody>
          <a:bodyPr/>
          <a:lstStyle/>
          <a:p>
            <a:fld id="{C60A6C3B-0E60-402D-B80A-90F34B1FB4EC}" type="slidenum">
              <a:rPr lang="en-US" smtClean="0"/>
              <a:pPr/>
              <a:t>16</a:t>
            </a:fld>
            <a:endParaRPr lang="en-US" smtClean="0"/>
          </a:p>
        </p:txBody>
      </p:sp>
      <p:sp>
        <p:nvSpPr>
          <p:cNvPr id="14342" name="TextBox 5"/>
          <p:cNvSpPr txBox="1">
            <a:spLocks noChangeArrowheads="1"/>
          </p:cNvSpPr>
          <p:nvPr/>
        </p:nvSpPr>
        <p:spPr bwMode="auto">
          <a:xfrm>
            <a:off x="7172325" y="6286500"/>
            <a:ext cx="2424113" cy="261938"/>
          </a:xfrm>
          <a:prstGeom prst="rect">
            <a:avLst/>
          </a:prstGeom>
          <a:noFill/>
          <a:ln w="9525">
            <a:noFill/>
            <a:miter lim="800000"/>
            <a:headEnd/>
            <a:tailEnd/>
          </a:ln>
        </p:spPr>
        <p:txBody>
          <a:bodyPr>
            <a:spAutoFit/>
          </a:bodyPr>
          <a:lstStyle/>
          <a:p>
            <a:r>
              <a:rPr lang="en-US" sz="1100">
                <a:solidFill>
                  <a:schemeClr val="tx1"/>
                </a:solidFill>
              </a:rPr>
              <a:t>Source: INPUT survey</a:t>
            </a:r>
          </a:p>
        </p:txBody>
      </p:sp>
      <p:sp>
        <p:nvSpPr>
          <p:cNvPr id="14343" name="TextBox 6"/>
          <p:cNvSpPr txBox="1">
            <a:spLocks noChangeArrowheads="1"/>
          </p:cNvSpPr>
          <p:nvPr/>
        </p:nvSpPr>
        <p:spPr bwMode="auto">
          <a:xfrm>
            <a:off x="274638" y="830263"/>
            <a:ext cx="9326562" cy="584200"/>
          </a:xfrm>
          <a:prstGeom prst="rect">
            <a:avLst/>
          </a:prstGeom>
          <a:noFill/>
          <a:ln w="9525">
            <a:noFill/>
            <a:miter lim="800000"/>
            <a:headEnd/>
            <a:tailEnd/>
          </a:ln>
        </p:spPr>
        <p:txBody>
          <a:bodyPr>
            <a:spAutoFit/>
          </a:bodyPr>
          <a:lstStyle/>
          <a:p>
            <a:r>
              <a:rPr lang="en-US" sz="1600" b="1" i="1">
                <a:solidFill>
                  <a:schemeClr val="tx1"/>
                </a:solidFill>
              </a:rPr>
              <a:t>Percentage of federal respondents rating the impact of these technologies as a “4” or a “5,” where 1=No Impact and 5=Major Impact.</a:t>
            </a:r>
          </a:p>
        </p:txBody>
      </p:sp>
      <p:sp>
        <p:nvSpPr>
          <p:cNvPr id="14344" name="TextBox 10"/>
          <p:cNvSpPr txBox="1">
            <a:spLocks noChangeArrowheads="1"/>
          </p:cNvSpPr>
          <p:nvPr/>
        </p:nvSpPr>
        <p:spPr bwMode="auto">
          <a:xfrm>
            <a:off x="8904288" y="4767263"/>
            <a:ext cx="614362" cy="277812"/>
          </a:xfrm>
          <a:prstGeom prst="rect">
            <a:avLst/>
          </a:prstGeom>
          <a:noFill/>
          <a:ln w="9525">
            <a:noFill/>
            <a:miter lim="800000"/>
            <a:headEnd/>
            <a:tailEnd/>
          </a:ln>
        </p:spPr>
        <p:txBody>
          <a:bodyPr>
            <a:spAutoFit/>
          </a:bodyPr>
          <a:lstStyle/>
          <a:p>
            <a:r>
              <a:rPr lang="en-US" sz="1200">
                <a:solidFill>
                  <a:schemeClr val="tx1"/>
                </a:solidFill>
              </a:rPr>
              <a:t>n=37</a:t>
            </a:r>
          </a:p>
        </p:txBody>
      </p:sp>
      <p:sp>
        <p:nvSpPr>
          <p:cNvPr id="11" name="Flowchart: Terminator 10"/>
          <p:cNvSpPr/>
          <p:nvPr/>
        </p:nvSpPr>
        <p:spPr bwMode="auto">
          <a:xfrm>
            <a:off x="6632575" y="6572250"/>
            <a:ext cx="2278063" cy="173038"/>
          </a:xfrm>
          <a:prstGeom prst="flowChartTerminator">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1200" b="1" dirty="0">
                <a:solidFill>
                  <a:schemeClr val="accent6">
                    <a:lumMod val="50000"/>
                  </a:schemeClr>
                </a:solidFill>
              </a:rPr>
              <a:t>II.  Executive Summary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2800" dirty="0" smtClean="0"/>
              <a:t>INPUT Survey: Primary Drivers to Adoption</a:t>
            </a:r>
          </a:p>
        </p:txBody>
      </p:sp>
      <p:sp>
        <p:nvSpPr>
          <p:cNvPr id="18435" name="Slide Number Placeholder 2"/>
          <p:cNvSpPr>
            <a:spLocks noGrp="1"/>
          </p:cNvSpPr>
          <p:nvPr>
            <p:ph type="sldNum" sz="quarter" idx="10"/>
          </p:nvPr>
        </p:nvSpPr>
        <p:spPr>
          <a:noFill/>
        </p:spPr>
        <p:txBody>
          <a:bodyPr/>
          <a:lstStyle/>
          <a:p>
            <a:fld id="{DA5E7DC8-E71E-4687-9946-5981C8365F06}" type="slidenum">
              <a:rPr lang="en-US" smtClean="0"/>
              <a:pPr/>
              <a:t>17</a:t>
            </a:fld>
            <a:endParaRPr lang="en-US" smtClean="0"/>
          </a:p>
        </p:txBody>
      </p:sp>
      <p:sp>
        <p:nvSpPr>
          <p:cNvPr id="18436" name="TextBox 5"/>
          <p:cNvSpPr txBox="1">
            <a:spLocks noChangeArrowheads="1"/>
          </p:cNvSpPr>
          <p:nvPr/>
        </p:nvSpPr>
        <p:spPr bwMode="auto">
          <a:xfrm>
            <a:off x="7904163" y="6219825"/>
            <a:ext cx="1738312" cy="261938"/>
          </a:xfrm>
          <a:prstGeom prst="rect">
            <a:avLst/>
          </a:prstGeom>
          <a:noFill/>
          <a:ln w="9525">
            <a:noFill/>
            <a:miter lim="800000"/>
            <a:headEnd/>
            <a:tailEnd/>
          </a:ln>
        </p:spPr>
        <p:txBody>
          <a:bodyPr>
            <a:spAutoFit/>
          </a:bodyPr>
          <a:lstStyle/>
          <a:p>
            <a:r>
              <a:rPr lang="en-US" sz="1100">
                <a:solidFill>
                  <a:schemeClr val="tx1"/>
                </a:solidFill>
              </a:rPr>
              <a:t>Source: INPUT survey</a:t>
            </a:r>
          </a:p>
        </p:txBody>
      </p:sp>
      <p:pic>
        <p:nvPicPr>
          <p:cNvPr id="18437" name="Picture 6"/>
          <p:cNvPicPr>
            <a:picLocks noChangeAspect="1" noChangeArrowheads="1"/>
          </p:cNvPicPr>
          <p:nvPr/>
        </p:nvPicPr>
        <p:blipFill>
          <a:blip r:embed="rId3" cstate="print"/>
          <a:srcRect/>
          <a:stretch>
            <a:fillRect/>
          </a:stretch>
        </p:blipFill>
        <p:spPr bwMode="auto">
          <a:xfrm>
            <a:off x="214313" y="1069975"/>
            <a:ext cx="9244012" cy="4983163"/>
          </a:xfrm>
          <a:prstGeom prst="rect">
            <a:avLst/>
          </a:prstGeom>
          <a:noFill/>
          <a:ln w="9525">
            <a:noFill/>
            <a:miter lim="800000"/>
            <a:headEnd type="none" w="sm" len="sm"/>
            <a:tailEnd type="none" w="sm" len="sm"/>
          </a:ln>
        </p:spPr>
      </p:pic>
      <p:sp>
        <p:nvSpPr>
          <p:cNvPr id="18438" name="TextBox 10"/>
          <p:cNvSpPr txBox="1">
            <a:spLocks noChangeArrowheads="1"/>
          </p:cNvSpPr>
          <p:nvPr/>
        </p:nvSpPr>
        <p:spPr bwMode="auto">
          <a:xfrm>
            <a:off x="8910638" y="4795838"/>
            <a:ext cx="614362" cy="277812"/>
          </a:xfrm>
          <a:prstGeom prst="rect">
            <a:avLst/>
          </a:prstGeom>
          <a:noFill/>
          <a:ln w="9525">
            <a:noFill/>
            <a:miter lim="800000"/>
            <a:headEnd/>
            <a:tailEnd/>
          </a:ln>
        </p:spPr>
        <p:txBody>
          <a:bodyPr>
            <a:spAutoFit/>
          </a:bodyPr>
          <a:lstStyle/>
          <a:p>
            <a:r>
              <a:rPr lang="en-US" sz="1200">
                <a:solidFill>
                  <a:schemeClr val="tx1"/>
                </a:solidFill>
              </a:rPr>
              <a:t>n=37</a:t>
            </a:r>
          </a:p>
        </p:txBody>
      </p:sp>
      <p:sp>
        <p:nvSpPr>
          <p:cNvPr id="8" name="Flowchart: Terminator 7"/>
          <p:cNvSpPr/>
          <p:nvPr/>
        </p:nvSpPr>
        <p:spPr bwMode="auto">
          <a:xfrm>
            <a:off x="6632575" y="6572250"/>
            <a:ext cx="2278063" cy="173038"/>
          </a:xfrm>
          <a:prstGeom prst="flowChartTerminator">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1200" b="1" dirty="0">
                <a:solidFill>
                  <a:schemeClr val="accent6">
                    <a:lumMod val="50000"/>
                  </a:schemeClr>
                </a:solidFill>
              </a:rPr>
              <a:t>II.  Executive Summary</a:t>
            </a:r>
          </a:p>
        </p:txBody>
      </p:sp>
      <p:sp>
        <p:nvSpPr>
          <p:cNvPr id="9" name="TextBox 10"/>
          <p:cNvSpPr txBox="1">
            <a:spLocks noChangeArrowheads="1"/>
          </p:cNvSpPr>
          <p:nvPr/>
        </p:nvSpPr>
        <p:spPr bwMode="auto">
          <a:xfrm>
            <a:off x="0" y="6219825"/>
            <a:ext cx="1992313" cy="261938"/>
          </a:xfrm>
          <a:prstGeom prst="rect">
            <a:avLst/>
          </a:prstGeom>
          <a:noFill/>
          <a:ln w="9525">
            <a:noFill/>
            <a:miter lim="800000"/>
            <a:headEnd/>
            <a:tailEnd/>
          </a:ln>
        </p:spPr>
        <p:txBody>
          <a:bodyPr>
            <a:spAutoFit/>
          </a:bodyPr>
          <a:lstStyle/>
          <a:p>
            <a:pPr>
              <a:defRPr/>
            </a:pPr>
            <a:r>
              <a:rPr lang="en-US" sz="1050" dirty="0">
                <a:solidFill>
                  <a:schemeClr val="tx1"/>
                </a:solidFill>
              </a:rPr>
              <a:t>Margin of Error = +/-8%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2800" dirty="0" smtClean="0"/>
              <a:t>INPUT Survey: Primary Obstacles to Adoption </a:t>
            </a:r>
          </a:p>
        </p:txBody>
      </p:sp>
      <p:sp>
        <p:nvSpPr>
          <p:cNvPr id="19459" name="Slide Number Placeholder 2"/>
          <p:cNvSpPr>
            <a:spLocks noGrp="1"/>
          </p:cNvSpPr>
          <p:nvPr>
            <p:ph type="sldNum" sz="quarter" idx="10"/>
          </p:nvPr>
        </p:nvSpPr>
        <p:spPr>
          <a:noFill/>
        </p:spPr>
        <p:txBody>
          <a:bodyPr/>
          <a:lstStyle/>
          <a:p>
            <a:fld id="{F16F4520-5B4E-4AEF-B660-F4B8037D2779}" type="slidenum">
              <a:rPr lang="en-US" smtClean="0"/>
              <a:pPr/>
              <a:t>18</a:t>
            </a:fld>
            <a:endParaRPr lang="en-US" smtClean="0"/>
          </a:p>
        </p:txBody>
      </p:sp>
      <p:sp>
        <p:nvSpPr>
          <p:cNvPr id="19460" name="TextBox 5"/>
          <p:cNvSpPr txBox="1">
            <a:spLocks noChangeArrowheads="1"/>
          </p:cNvSpPr>
          <p:nvPr/>
        </p:nvSpPr>
        <p:spPr bwMode="auto">
          <a:xfrm>
            <a:off x="7904163" y="6219825"/>
            <a:ext cx="1738312" cy="261938"/>
          </a:xfrm>
          <a:prstGeom prst="rect">
            <a:avLst/>
          </a:prstGeom>
          <a:noFill/>
          <a:ln w="9525">
            <a:noFill/>
            <a:miter lim="800000"/>
            <a:headEnd/>
            <a:tailEnd/>
          </a:ln>
        </p:spPr>
        <p:txBody>
          <a:bodyPr>
            <a:spAutoFit/>
          </a:bodyPr>
          <a:lstStyle/>
          <a:p>
            <a:r>
              <a:rPr lang="en-US" sz="1100">
                <a:solidFill>
                  <a:schemeClr val="tx1"/>
                </a:solidFill>
              </a:rPr>
              <a:t>Source: INPUT survey</a:t>
            </a:r>
          </a:p>
        </p:txBody>
      </p:sp>
      <p:pic>
        <p:nvPicPr>
          <p:cNvPr id="19461" name="Picture 3"/>
          <p:cNvPicPr>
            <a:picLocks noChangeAspect="1" noChangeArrowheads="1"/>
          </p:cNvPicPr>
          <p:nvPr/>
        </p:nvPicPr>
        <p:blipFill>
          <a:blip r:embed="rId3" cstate="print"/>
          <a:srcRect l="2287" r="4164"/>
          <a:stretch>
            <a:fillRect/>
          </a:stretch>
        </p:blipFill>
        <p:spPr bwMode="auto">
          <a:xfrm>
            <a:off x="106363" y="923925"/>
            <a:ext cx="9393237" cy="4972050"/>
          </a:xfrm>
          <a:prstGeom prst="rect">
            <a:avLst/>
          </a:prstGeom>
          <a:noFill/>
          <a:ln w="9525">
            <a:noFill/>
            <a:miter lim="800000"/>
            <a:headEnd/>
            <a:tailEnd/>
          </a:ln>
        </p:spPr>
      </p:pic>
      <p:sp>
        <p:nvSpPr>
          <p:cNvPr id="19462" name="TextBox 10"/>
          <p:cNvSpPr txBox="1">
            <a:spLocks noChangeArrowheads="1"/>
          </p:cNvSpPr>
          <p:nvPr/>
        </p:nvSpPr>
        <p:spPr bwMode="auto">
          <a:xfrm>
            <a:off x="8982075" y="4795838"/>
            <a:ext cx="614363" cy="277812"/>
          </a:xfrm>
          <a:prstGeom prst="rect">
            <a:avLst/>
          </a:prstGeom>
          <a:noFill/>
          <a:ln w="9525">
            <a:noFill/>
            <a:miter lim="800000"/>
            <a:headEnd/>
            <a:tailEnd/>
          </a:ln>
        </p:spPr>
        <p:txBody>
          <a:bodyPr>
            <a:spAutoFit/>
          </a:bodyPr>
          <a:lstStyle/>
          <a:p>
            <a:r>
              <a:rPr lang="en-US" sz="1200">
                <a:solidFill>
                  <a:schemeClr val="tx1"/>
                </a:solidFill>
              </a:rPr>
              <a:t>n=37</a:t>
            </a:r>
          </a:p>
        </p:txBody>
      </p:sp>
      <p:sp>
        <p:nvSpPr>
          <p:cNvPr id="8" name="Flowchart: Terminator 7"/>
          <p:cNvSpPr/>
          <p:nvPr/>
        </p:nvSpPr>
        <p:spPr bwMode="auto">
          <a:xfrm>
            <a:off x="6632575" y="6572250"/>
            <a:ext cx="2278063" cy="173038"/>
          </a:xfrm>
          <a:prstGeom prst="flowChartTerminator">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1200" b="1" dirty="0">
                <a:solidFill>
                  <a:schemeClr val="accent6">
                    <a:lumMod val="50000"/>
                  </a:schemeClr>
                </a:solidFill>
              </a:rPr>
              <a:t>II.  Executive Summary</a:t>
            </a:r>
          </a:p>
        </p:txBody>
      </p:sp>
      <p:sp>
        <p:nvSpPr>
          <p:cNvPr id="9" name="TextBox 10"/>
          <p:cNvSpPr txBox="1">
            <a:spLocks noChangeArrowheads="1"/>
          </p:cNvSpPr>
          <p:nvPr/>
        </p:nvSpPr>
        <p:spPr bwMode="auto">
          <a:xfrm>
            <a:off x="0" y="6219825"/>
            <a:ext cx="1992313" cy="261938"/>
          </a:xfrm>
          <a:prstGeom prst="rect">
            <a:avLst/>
          </a:prstGeom>
          <a:noFill/>
          <a:ln w="9525">
            <a:noFill/>
            <a:miter lim="800000"/>
            <a:headEnd/>
            <a:tailEnd/>
          </a:ln>
        </p:spPr>
        <p:txBody>
          <a:bodyPr>
            <a:spAutoFit/>
          </a:bodyPr>
          <a:lstStyle/>
          <a:p>
            <a:pPr>
              <a:defRPr/>
            </a:pPr>
            <a:r>
              <a:rPr lang="en-US" sz="1050" dirty="0">
                <a:solidFill>
                  <a:schemeClr val="tx1"/>
                </a:solidFill>
              </a:rPr>
              <a:t>Margin of Error = +/-8%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3"/>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3CF280A-BE95-4ED0-A9F1-2EE04E41F532}" type="slidenum">
              <a:rPr lang="en-US" smtClean="0"/>
              <a:pPr>
                <a:defRPr/>
              </a:pPr>
              <a:t>19</a:t>
            </a:fld>
            <a:endParaRPr lang="en-US" dirty="0" smtClean="0"/>
          </a:p>
        </p:txBody>
      </p:sp>
      <p:sp>
        <p:nvSpPr>
          <p:cNvPr id="47107" name="Title 1"/>
          <p:cNvSpPr>
            <a:spLocks noGrp="1"/>
          </p:cNvSpPr>
          <p:nvPr>
            <p:ph type="title" idx="4294967295"/>
          </p:nvPr>
        </p:nvSpPr>
        <p:spPr bwMode="auto">
          <a:xfrm>
            <a:off x="0" y="0"/>
            <a:ext cx="5388429" cy="776288"/>
          </a:xfrm>
          <a:prstGeom prst="rect">
            <a:avLst/>
          </a:prstGeom>
          <a:noFill/>
          <a:ln>
            <a:miter lim="800000"/>
            <a:headEnd/>
            <a:tailEnd/>
          </a:ln>
        </p:spPr>
        <p:txBody>
          <a:bodyPr/>
          <a:lstStyle/>
          <a:p>
            <a:pPr eaLnBrk="1" hangingPunct="1"/>
            <a:r>
              <a:rPr lang="en-US" dirty="0" smtClean="0"/>
              <a:t>Market Segment Forecast</a:t>
            </a:r>
          </a:p>
        </p:txBody>
      </p:sp>
      <p:sp>
        <p:nvSpPr>
          <p:cNvPr id="47108" name="TextBox 9"/>
          <p:cNvSpPr txBox="1">
            <a:spLocks noChangeArrowheads="1"/>
          </p:cNvSpPr>
          <p:nvPr/>
        </p:nvSpPr>
        <p:spPr bwMode="auto">
          <a:xfrm>
            <a:off x="7827963" y="6218238"/>
            <a:ext cx="1549400" cy="261937"/>
          </a:xfrm>
          <a:prstGeom prst="rect">
            <a:avLst/>
          </a:prstGeom>
          <a:noFill/>
          <a:ln w="9525">
            <a:noFill/>
            <a:miter lim="800000"/>
            <a:headEnd/>
            <a:tailEnd/>
          </a:ln>
        </p:spPr>
        <p:txBody>
          <a:bodyPr>
            <a:spAutoFit/>
          </a:bodyPr>
          <a:lstStyle/>
          <a:p>
            <a:r>
              <a:rPr lang="en-US" sz="1100">
                <a:solidFill>
                  <a:schemeClr val="tx1"/>
                </a:solidFill>
              </a:rPr>
              <a:t>Source: INPUT</a:t>
            </a:r>
            <a:endParaRPr lang="en-US">
              <a:solidFill>
                <a:schemeClr val="tx1"/>
              </a:solidFill>
            </a:endParaRPr>
          </a:p>
        </p:txBody>
      </p:sp>
      <p:graphicFrame>
        <p:nvGraphicFramePr>
          <p:cNvPr id="6" name="Chart 5"/>
          <p:cNvGraphicFramePr>
            <a:graphicFrameLocks/>
          </p:cNvGraphicFramePr>
          <p:nvPr/>
        </p:nvGraphicFramePr>
        <p:xfrm>
          <a:off x="428192" y="1373270"/>
          <a:ext cx="8772525" cy="48318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72F3976-AB2E-4816-A1DF-B554F2AF0A40}" type="slidenum">
              <a:rPr lang="en-US" smtClean="0"/>
              <a:pPr>
                <a:defRPr/>
              </a:pPr>
              <a:t>2</a:t>
            </a:fld>
            <a:endParaRPr lang="en-US" smtClean="0"/>
          </a:p>
        </p:txBody>
      </p:sp>
      <p:sp>
        <p:nvSpPr>
          <p:cNvPr id="16387" name="Rectangle 7"/>
          <p:cNvSpPr>
            <a:spLocks noGrp="1" noChangeArrowheads="1"/>
          </p:cNvSpPr>
          <p:nvPr>
            <p:ph type="body" idx="1"/>
          </p:nvPr>
        </p:nvSpPr>
        <p:spPr>
          <a:xfrm>
            <a:off x="455613" y="1262869"/>
            <a:ext cx="8683625" cy="5027612"/>
          </a:xfrm>
        </p:spPr>
        <p:txBody>
          <a:bodyPr/>
          <a:lstStyle/>
          <a:p>
            <a:r>
              <a:rPr lang="en-US" dirty="0" smtClean="0"/>
              <a:t>FY 2011 IT </a:t>
            </a:r>
            <a:r>
              <a:rPr lang="en-US" dirty="0" smtClean="0"/>
              <a:t>Budget Request</a:t>
            </a:r>
          </a:p>
          <a:p>
            <a:r>
              <a:rPr lang="en-US" dirty="0" smtClean="0"/>
              <a:t>Federal Outlook – Recap</a:t>
            </a:r>
          </a:p>
          <a:p>
            <a:r>
              <a:rPr lang="en-US" dirty="0" smtClean="0"/>
              <a:t>Administration Priorities and Market Influencers</a:t>
            </a:r>
          </a:p>
          <a:p>
            <a:r>
              <a:rPr lang="en-US" dirty="0" smtClean="0"/>
              <a:t>Key Technologies, FY 2010 – FY 2015</a:t>
            </a:r>
          </a:p>
          <a:p>
            <a:pPr lvl="1"/>
            <a:r>
              <a:rPr lang="en-US" dirty="0" smtClean="0"/>
              <a:t>INPUT Key Technology Survey</a:t>
            </a:r>
          </a:p>
          <a:p>
            <a:pPr lvl="1"/>
            <a:r>
              <a:rPr lang="en-US" dirty="0" smtClean="0"/>
              <a:t>Technology Market Perspectives</a:t>
            </a:r>
            <a:endParaRPr lang="en-US" dirty="0" smtClean="0"/>
          </a:p>
          <a:p>
            <a:pPr eaLnBrk="1" hangingPunct="1"/>
            <a:r>
              <a:rPr lang="en-US" dirty="0" smtClean="0"/>
              <a:t>Conclusions </a:t>
            </a:r>
            <a:r>
              <a:rPr lang="en-US" dirty="0" smtClean="0"/>
              <a:t>and Recommendations</a:t>
            </a:r>
            <a:endParaRPr lang="en-US" sz="3200" dirty="0" smtClean="0"/>
          </a:p>
        </p:txBody>
      </p:sp>
      <p:sp>
        <p:nvSpPr>
          <p:cNvPr id="5" name="Title 1"/>
          <p:cNvSpPr txBox="1">
            <a:spLocks/>
          </p:cNvSpPr>
          <p:nvPr/>
        </p:nvSpPr>
        <p:spPr>
          <a:xfrm>
            <a:off x="203201" y="97974"/>
            <a:ext cx="11505768" cy="655637"/>
          </a:xfrm>
          <a:prstGeom prst="rect">
            <a:avLst/>
          </a:prstGeom>
        </p:spPr>
        <p:txBody>
          <a:bodyPr/>
          <a:lstStyle/>
          <a:p>
            <a:pPr>
              <a:defRPr/>
            </a:pPr>
            <a:r>
              <a:rPr lang="en-US" sz="3200" b="1" kern="0" dirty="0">
                <a:latin typeface="+mj-lt"/>
                <a:ea typeface="+mj-ea"/>
                <a:cs typeface="+mj-cs"/>
              </a:rPr>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cstate="print"/>
          <a:srcRect/>
          <a:stretch>
            <a:fillRect/>
          </a:stretch>
        </p:blipFill>
        <p:spPr bwMode="auto">
          <a:xfrm>
            <a:off x="641350" y="892175"/>
            <a:ext cx="8205788" cy="5357813"/>
          </a:xfrm>
          <a:prstGeom prst="rect">
            <a:avLst/>
          </a:prstGeom>
          <a:noFill/>
          <a:ln w="9525">
            <a:noFill/>
            <a:miter lim="800000"/>
            <a:headEnd/>
            <a:tailEnd/>
          </a:ln>
        </p:spPr>
      </p:pic>
      <p:sp>
        <p:nvSpPr>
          <p:cNvPr id="22531" name="Title 1"/>
          <p:cNvSpPr>
            <a:spLocks noGrp="1"/>
          </p:cNvSpPr>
          <p:nvPr>
            <p:ph type="title"/>
          </p:nvPr>
        </p:nvSpPr>
        <p:spPr/>
        <p:txBody>
          <a:bodyPr/>
          <a:lstStyle/>
          <a:p>
            <a:pPr eaLnBrk="1" hangingPunct="1"/>
            <a:r>
              <a:rPr lang="en-US" sz="2800" dirty="0" smtClean="0"/>
              <a:t>Emerging Technology Markets Forecast, FY2009-2014</a:t>
            </a:r>
          </a:p>
        </p:txBody>
      </p:sp>
      <p:sp>
        <p:nvSpPr>
          <p:cNvPr id="22532" name="Slide Number Placeholder 2"/>
          <p:cNvSpPr>
            <a:spLocks noGrp="1"/>
          </p:cNvSpPr>
          <p:nvPr>
            <p:ph type="sldNum" sz="quarter" idx="10"/>
          </p:nvPr>
        </p:nvSpPr>
        <p:spPr>
          <a:noFill/>
        </p:spPr>
        <p:txBody>
          <a:bodyPr/>
          <a:lstStyle/>
          <a:p>
            <a:fld id="{4C7806DC-F06D-493C-9BA7-0F107A483452}" type="slidenum">
              <a:rPr lang="en-US" smtClean="0"/>
              <a:pPr/>
              <a:t>20</a:t>
            </a:fld>
            <a:endParaRPr lang="en-US" smtClean="0"/>
          </a:p>
        </p:txBody>
      </p:sp>
      <p:sp>
        <p:nvSpPr>
          <p:cNvPr id="22533" name="TextBox 6"/>
          <p:cNvSpPr txBox="1">
            <a:spLocks noChangeArrowheads="1"/>
          </p:cNvSpPr>
          <p:nvPr/>
        </p:nvSpPr>
        <p:spPr bwMode="auto">
          <a:xfrm>
            <a:off x="7997825" y="6249988"/>
            <a:ext cx="1323975" cy="277812"/>
          </a:xfrm>
          <a:prstGeom prst="rect">
            <a:avLst/>
          </a:prstGeom>
          <a:noFill/>
          <a:ln w="9525">
            <a:noFill/>
            <a:miter lim="800000"/>
            <a:headEnd/>
            <a:tailEnd/>
          </a:ln>
        </p:spPr>
        <p:txBody>
          <a:bodyPr>
            <a:spAutoFit/>
          </a:bodyPr>
          <a:lstStyle/>
          <a:p>
            <a:r>
              <a:rPr lang="en-US" sz="1200" i="1">
                <a:solidFill>
                  <a:schemeClr val="tx1"/>
                </a:solidFill>
              </a:rPr>
              <a:t>Source: INPUT</a:t>
            </a:r>
          </a:p>
        </p:txBody>
      </p:sp>
      <p:sp>
        <p:nvSpPr>
          <p:cNvPr id="8" name="Flowchart: Terminator 7"/>
          <p:cNvSpPr/>
          <p:nvPr/>
        </p:nvSpPr>
        <p:spPr bwMode="auto">
          <a:xfrm>
            <a:off x="6632575" y="6572250"/>
            <a:ext cx="2278063" cy="173038"/>
          </a:xfrm>
          <a:prstGeom prst="flowChartTerminator">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1200" b="1" dirty="0">
                <a:solidFill>
                  <a:schemeClr val="accent6">
                    <a:lumMod val="50000"/>
                  </a:schemeClr>
                </a:solidFill>
              </a:rPr>
              <a:t>II.  Executive Summary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arossino\AppData\Local\Microsoft\Windows\Temporary Internet Files\Content.IE5\9S6UQQHH\MCj04380640000[1].png"/>
          <p:cNvPicPr>
            <a:picLocks noChangeAspect="1" noChangeArrowheads="1"/>
          </p:cNvPicPr>
          <p:nvPr/>
        </p:nvPicPr>
        <p:blipFill>
          <a:blip r:embed="rId3" cstate="print"/>
          <a:srcRect/>
          <a:stretch>
            <a:fillRect/>
          </a:stretch>
        </p:blipFill>
        <p:spPr bwMode="auto">
          <a:xfrm>
            <a:off x="2897584" y="1365651"/>
            <a:ext cx="3669476" cy="3669476"/>
          </a:xfrm>
          <a:prstGeom prst="rect">
            <a:avLst/>
          </a:prstGeom>
          <a:noFill/>
          <a:effectLst>
            <a:outerShdw blurRad="50800" dir="5400000" algn="ctr" rotWithShape="0">
              <a:srgbClr val="000000">
                <a:alpha val="0"/>
              </a:srgbClr>
            </a:outerShdw>
          </a:effectLst>
          <a:scene3d>
            <a:camera prst="orthographicFront"/>
            <a:lightRig rig="threePt" dir="t"/>
          </a:scene3d>
          <a:sp3d>
            <a:bevelT/>
          </a:sp3d>
        </p:spPr>
      </p:pic>
      <p:sp>
        <p:nvSpPr>
          <p:cNvPr id="7171" name="Content Placeholder 2"/>
          <p:cNvSpPr>
            <a:spLocks noGrp="1"/>
          </p:cNvSpPr>
          <p:nvPr>
            <p:ph idx="1"/>
          </p:nvPr>
        </p:nvSpPr>
        <p:spPr>
          <a:xfrm>
            <a:off x="362196" y="880162"/>
            <a:ext cx="8931431" cy="4604988"/>
          </a:xfrm>
        </p:spPr>
        <p:txBody>
          <a:bodyPr/>
          <a:lstStyle/>
          <a:p>
            <a:r>
              <a:rPr lang="en-US" sz="2000" b="1" dirty="0" smtClean="0"/>
              <a:t>Climate Change</a:t>
            </a:r>
          </a:p>
          <a:p>
            <a:pPr lvl="1"/>
            <a:r>
              <a:rPr lang="en-US" sz="1800" dirty="0" smtClean="0"/>
              <a:t>Policy decisions rest on the conclusion that man-made greenhouse gas (GHG) emissions contribute to global warming.</a:t>
            </a:r>
          </a:p>
          <a:p>
            <a:r>
              <a:rPr lang="en-US" sz="2000" b="1" dirty="0" smtClean="0"/>
              <a:t>Energy Security</a:t>
            </a:r>
          </a:p>
          <a:p>
            <a:pPr lvl="1"/>
            <a:r>
              <a:rPr lang="en-US" sz="1800" dirty="0" smtClean="0"/>
              <a:t>Burning oil for electricity generation ranked 3rd behind coal and natural gas. The U.S. imports 12.9 million barrels per day of crude oil and refined petroleum. </a:t>
            </a:r>
            <a:endParaRPr lang="en-US" sz="1800" b="1" dirty="0" smtClean="0"/>
          </a:p>
          <a:p>
            <a:r>
              <a:rPr lang="en-US" sz="2000" b="1" dirty="0" smtClean="0"/>
              <a:t>Energy Costs</a:t>
            </a:r>
          </a:p>
          <a:p>
            <a:pPr lvl="1"/>
            <a:r>
              <a:rPr lang="en-US" sz="1800" dirty="0" smtClean="0"/>
              <a:t>U.S. electricity consumption is forecast to grow 30% by 2030 and electricity prices to increase 50% by 2017.  The federal government is the nation’s largest consumer of energy.  At current levels, $6 billion annually by 2017.</a:t>
            </a:r>
          </a:p>
          <a:p>
            <a:r>
              <a:rPr lang="en-US" sz="2000" b="1" dirty="0" smtClean="0"/>
              <a:t>Budget Crisis</a:t>
            </a:r>
          </a:p>
          <a:p>
            <a:pPr lvl="1"/>
            <a:r>
              <a:rPr lang="en-US" sz="1800" dirty="0" smtClean="0"/>
              <a:t>The federal government budget deficit in FY 2010 is $1.42 trillion and growing.</a:t>
            </a:r>
          </a:p>
          <a:p>
            <a:r>
              <a:rPr lang="en-US" sz="2000" b="1" dirty="0" smtClean="0"/>
              <a:t>Stimulus Funding to use by this year</a:t>
            </a:r>
          </a:p>
          <a:p>
            <a:pPr lvl="1"/>
            <a:endParaRPr lang="en-US" sz="1800" dirty="0" smtClean="0"/>
          </a:p>
        </p:txBody>
      </p:sp>
      <p:sp>
        <p:nvSpPr>
          <p:cNvPr id="7170" name="Title 1"/>
          <p:cNvSpPr>
            <a:spLocks noGrp="1"/>
          </p:cNvSpPr>
          <p:nvPr>
            <p:ph type="title"/>
          </p:nvPr>
        </p:nvSpPr>
        <p:spPr>
          <a:xfrm>
            <a:off x="190499" y="40374"/>
            <a:ext cx="7764577" cy="776288"/>
          </a:xfrm>
        </p:spPr>
        <p:txBody>
          <a:bodyPr/>
          <a:lstStyle/>
          <a:p>
            <a:r>
              <a:rPr lang="en-US" sz="2800" dirty="0" smtClean="0"/>
              <a:t>Green Technology Motivators </a:t>
            </a:r>
          </a:p>
        </p:txBody>
      </p:sp>
      <p:sp>
        <p:nvSpPr>
          <p:cNvPr id="7172" name="Slide Number Placeholder 3"/>
          <p:cNvSpPr>
            <a:spLocks noGrp="1"/>
          </p:cNvSpPr>
          <p:nvPr>
            <p:ph type="sldNum" sz="quarter" idx="10"/>
          </p:nvPr>
        </p:nvSpPr>
        <p:spPr>
          <a:noFill/>
        </p:spPr>
        <p:txBody>
          <a:bodyPr/>
          <a:lstStyle/>
          <a:p>
            <a:fld id="{9B2B3E5E-191F-4ACC-B576-8B742395D7E1}" type="slidenum">
              <a:rPr lang="en-US" smtClean="0"/>
              <a:pPr/>
              <a:t>21</a:t>
            </a:fld>
            <a:endParaRPr lang="en-US" smtClean="0"/>
          </a:p>
        </p:txBody>
      </p:sp>
      <p:sp>
        <p:nvSpPr>
          <p:cNvPr id="6" name="Rounded Rectangle 5"/>
          <p:cNvSpPr/>
          <p:nvPr/>
        </p:nvSpPr>
        <p:spPr bwMode="auto">
          <a:xfrm>
            <a:off x="388907" y="5485150"/>
            <a:ext cx="8895806" cy="1064497"/>
          </a:xfrm>
          <a:prstGeom prst="roundRect">
            <a:avLst/>
          </a:prstGeom>
          <a:solidFill>
            <a:srgbClr val="99CC00"/>
          </a:solidFill>
          <a:ln w="9525" cap="flat" cmpd="sng" algn="ctr">
            <a:solidFill>
              <a:schemeClr val="tx1"/>
            </a:solidFill>
            <a:prstDash val="solid"/>
            <a:round/>
            <a:headEnd type="none" w="sm" len="sm"/>
            <a:tailEnd type="none" w="sm" len="sm"/>
          </a:ln>
          <a:effectLst>
            <a:outerShdw blurRad="50800" dist="50800" dir="5400000" algn="ctr" rotWithShape="0">
              <a:srgbClr val="000000">
                <a:alpha val="91000"/>
              </a:srgbClr>
            </a:out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endParaRPr kumimoji="0" lang="en-US" sz="1800" b="0" i="0" u="none" strike="noStrike" cap="none" normalizeH="0" baseline="0" dirty="0" smtClean="0">
              <a:ln>
                <a:noFill/>
              </a:ln>
              <a:solidFill>
                <a:schemeClr val="bg1"/>
              </a:solidFill>
              <a:effectLst/>
              <a:latin typeface="Arial" charset="0"/>
            </a:endParaRPr>
          </a:p>
        </p:txBody>
      </p:sp>
      <p:sp>
        <p:nvSpPr>
          <p:cNvPr id="9" name="TextBox 8"/>
          <p:cNvSpPr txBox="1"/>
          <p:nvPr/>
        </p:nvSpPr>
        <p:spPr>
          <a:xfrm>
            <a:off x="388907" y="5485150"/>
            <a:ext cx="8880969" cy="1015663"/>
          </a:xfrm>
          <a:prstGeom prst="rect">
            <a:avLst/>
          </a:prstGeom>
          <a:noFill/>
        </p:spPr>
        <p:txBody>
          <a:bodyPr wrap="square" rtlCol="0">
            <a:spAutoFit/>
          </a:bodyPr>
          <a:lstStyle/>
          <a:p>
            <a:pPr algn="ctr"/>
            <a:r>
              <a:rPr lang="en-US" sz="2000" b="1" dirty="0" smtClean="0">
                <a:solidFill>
                  <a:schemeClr val="tx1"/>
                </a:solidFill>
              </a:rPr>
              <a:t>High Growth Market: Larger, national economic and environmental factors are driving federal green IT policy. These challenges cannot be solved easily and will continue to drive green IT for years to come.</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227013" y="4987637"/>
            <a:ext cx="9063124" cy="1251926"/>
          </a:xfrm>
          <a:prstGeom prst="roundRect">
            <a:avLst/>
          </a:prstGeom>
          <a:solidFill>
            <a:srgbClr val="669900"/>
          </a:solidFill>
          <a:ln w="9525" cap="flat" cmpd="sng" algn="ctr">
            <a:solidFill>
              <a:schemeClr val="tx1"/>
            </a:solidFill>
            <a:prstDash val="solid"/>
            <a:round/>
            <a:headEnd type="none" w="sm" len="sm"/>
            <a:tailEnd type="none" w="sm" len="sm"/>
          </a:ln>
          <a:effectLst>
            <a:outerShdw blurRad="63500" sx="102000" sy="102000" algn="ctr" rotWithShape="0">
              <a:prstClr val="black">
                <a:alpha val="40000"/>
              </a:prstClr>
            </a:out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endParaRPr kumimoji="0" lang="en-US" sz="1800" b="0" i="0" u="none" strike="noStrike" cap="none" normalizeH="0" baseline="0" dirty="0" smtClean="0">
              <a:ln>
                <a:noFill/>
              </a:ln>
              <a:solidFill>
                <a:schemeClr val="bg1"/>
              </a:solidFill>
              <a:effectLst/>
              <a:latin typeface="Arial" charset="0"/>
            </a:endParaRPr>
          </a:p>
        </p:txBody>
      </p:sp>
      <p:sp>
        <p:nvSpPr>
          <p:cNvPr id="12290" name="Title 1"/>
          <p:cNvSpPr>
            <a:spLocks noGrp="1"/>
          </p:cNvSpPr>
          <p:nvPr>
            <p:ph type="title"/>
          </p:nvPr>
        </p:nvSpPr>
        <p:spPr>
          <a:xfrm>
            <a:off x="274513" y="0"/>
            <a:ext cx="7629650" cy="776288"/>
          </a:xfrm>
        </p:spPr>
        <p:txBody>
          <a:bodyPr/>
          <a:lstStyle/>
          <a:p>
            <a:r>
              <a:rPr lang="en-US" sz="2800" dirty="0" smtClean="0"/>
              <a:t>Federal Data Center Challenges</a:t>
            </a:r>
          </a:p>
        </p:txBody>
      </p:sp>
      <p:sp>
        <p:nvSpPr>
          <p:cNvPr id="12292" name="Slide Number Placeholder 3"/>
          <p:cNvSpPr>
            <a:spLocks noGrp="1"/>
          </p:cNvSpPr>
          <p:nvPr>
            <p:ph type="sldNum" sz="quarter" idx="10"/>
          </p:nvPr>
        </p:nvSpPr>
        <p:spPr>
          <a:noFill/>
        </p:spPr>
        <p:txBody>
          <a:bodyPr/>
          <a:lstStyle/>
          <a:p>
            <a:fld id="{8486B67A-C73E-49D4-8A76-518D846DD72D}" type="slidenum">
              <a:rPr lang="en-US" smtClean="0"/>
              <a:pPr/>
              <a:t>22</a:t>
            </a:fld>
            <a:endParaRPr lang="en-US" smtClean="0"/>
          </a:p>
        </p:txBody>
      </p:sp>
      <p:pic>
        <p:nvPicPr>
          <p:cNvPr id="26628" name="Picture 4" descr="C:\Users\arossino\AppData\Local\Microsoft\Windows\Temporary Internet Files\Content.IE5\WGJMW2GL\MPj04004210000[1].jpg"/>
          <p:cNvPicPr>
            <a:picLocks noChangeAspect="1" noChangeArrowheads="1"/>
          </p:cNvPicPr>
          <p:nvPr/>
        </p:nvPicPr>
        <p:blipFill>
          <a:blip r:embed="rId3" cstate="print"/>
          <a:srcRect/>
          <a:stretch>
            <a:fillRect/>
          </a:stretch>
        </p:blipFill>
        <p:spPr bwMode="auto">
          <a:xfrm>
            <a:off x="6768935" y="1054520"/>
            <a:ext cx="2568702" cy="3766865"/>
          </a:xfrm>
          <a:prstGeom prst="rect">
            <a:avLst/>
          </a:prstGeom>
          <a:noFill/>
          <a:effectLst>
            <a:outerShdw blurRad="63500" sx="102000" sy="102000" algn="ctr" rotWithShape="0">
              <a:prstClr val="black">
                <a:alpha val="40000"/>
              </a:prstClr>
            </a:outerShdw>
          </a:effectLst>
          <a:scene3d>
            <a:camera prst="orthographicFront"/>
            <a:lightRig rig="threePt" dir="t"/>
          </a:scene3d>
          <a:sp3d>
            <a:bevelT w="165100" prst="coolSlant"/>
          </a:sp3d>
        </p:spPr>
      </p:pic>
      <p:sp>
        <p:nvSpPr>
          <p:cNvPr id="8" name="Content Placeholder 2"/>
          <p:cNvSpPr>
            <a:spLocks noGrp="1"/>
          </p:cNvSpPr>
          <p:nvPr>
            <p:ph idx="1"/>
          </p:nvPr>
        </p:nvSpPr>
        <p:spPr>
          <a:xfrm>
            <a:off x="274513" y="1239253"/>
            <a:ext cx="6399417" cy="3629632"/>
          </a:xfrm>
        </p:spPr>
        <p:txBody>
          <a:bodyPr/>
          <a:lstStyle/>
          <a:p>
            <a:pPr>
              <a:spcBef>
                <a:spcPts val="1200"/>
              </a:spcBef>
            </a:pPr>
            <a:r>
              <a:rPr lang="en-US" sz="2000" b="1" dirty="0" smtClean="0">
                <a:ln w="1905"/>
                <a:effectLst>
                  <a:innerShdw blurRad="69850" dist="43180" dir="5400000">
                    <a:srgbClr val="000000">
                      <a:alpha val="65000"/>
                    </a:srgbClr>
                  </a:innerShdw>
                </a:effectLst>
              </a:rPr>
              <a:t>Massive proliferation of federal data centers</a:t>
            </a:r>
          </a:p>
          <a:p>
            <a:pPr>
              <a:spcBef>
                <a:spcPts val="1200"/>
              </a:spcBef>
            </a:pPr>
            <a:r>
              <a:rPr lang="en-US" sz="2000" b="1" dirty="0" smtClean="0">
                <a:ln w="1905"/>
                <a:effectLst>
                  <a:innerShdw blurRad="69850" dist="43180" dir="5400000">
                    <a:srgbClr val="000000">
                      <a:alpha val="65000"/>
                    </a:srgbClr>
                  </a:innerShdw>
                </a:effectLst>
              </a:rPr>
              <a:t>Data centers can be 40x to 100x more energy intensive than office buildings</a:t>
            </a:r>
          </a:p>
          <a:p>
            <a:pPr>
              <a:spcBef>
                <a:spcPts val="1200"/>
              </a:spcBef>
            </a:pPr>
            <a:r>
              <a:rPr lang="en-US" sz="2000" b="1" dirty="0" smtClean="0">
                <a:ln w="1905"/>
                <a:effectLst>
                  <a:innerShdw blurRad="69850" dist="43180" dir="5400000">
                    <a:srgbClr val="000000">
                      <a:alpha val="65000"/>
                    </a:srgbClr>
                  </a:innerShdw>
                </a:effectLst>
              </a:rPr>
              <a:t>Federal data centers consume about 2.0% of all electricity generated in the US</a:t>
            </a:r>
          </a:p>
          <a:p>
            <a:pPr>
              <a:spcBef>
                <a:spcPts val="1200"/>
              </a:spcBef>
            </a:pPr>
            <a:r>
              <a:rPr lang="en-US" sz="2000" b="1" dirty="0" smtClean="0">
                <a:ln w="1905"/>
                <a:effectLst>
                  <a:innerShdw blurRad="69850" dist="43180" dir="5400000">
                    <a:srgbClr val="000000">
                      <a:alpha val="65000"/>
                    </a:srgbClr>
                  </a:innerShdw>
                </a:effectLst>
              </a:rPr>
              <a:t>The annual cost of electricity to operate federal data centers is approaching $1 billion</a:t>
            </a:r>
          </a:p>
          <a:p>
            <a:pPr>
              <a:spcBef>
                <a:spcPts val="1200"/>
              </a:spcBef>
            </a:pPr>
            <a:r>
              <a:rPr lang="en-US" sz="2000" b="1" dirty="0" smtClean="0">
                <a:ln w="1905"/>
                <a:effectLst>
                  <a:innerShdw blurRad="69850" dist="43180" dir="5400000">
                    <a:srgbClr val="000000">
                      <a:alpha val="65000"/>
                    </a:srgbClr>
                  </a:innerShdw>
                </a:effectLst>
              </a:rPr>
              <a:t>High electricity consumption equals high greenhouse gas emissions</a:t>
            </a:r>
          </a:p>
          <a:p>
            <a:endParaRPr lang="en-US" sz="2000" dirty="0" smtClean="0"/>
          </a:p>
        </p:txBody>
      </p:sp>
      <p:sp>
        <p:nvSpPr>
          <p:cNvPr id="15" name="TextBox 14"/>
          <p:cNvSpPr txBox="1"/>
          <p:nvPr/>
        </p:nvSpPr>
        <p:spPr>
          <a:xfrm>
            <a:off x="227013" y="4987636"/>
            <a:ext cx="9063124" cy="1200329"/>
          </a:xfrm>
          <a:prstGeom prst="rect">
            <a:avLst/>
          </a:prstGeom>
          <a:noFill/>
        </p:spPr>
        <p:txBody>
          <a:bodyPr wrap="square" rtlCol="0">
            <a:spAutoFit/>
          </a:bodyPr>
          <a:lstStyle/>
          <a:p>
            <a:pPr algn="ctr"/>
            <a:r>
              <a:rPr lang="en-US" b="1" dirty="0" smtClean="0">
                <a:solidFill>
                  <a:schemeClr val="tx1"/>
                </a:solidFill>
              </a:rPr>
              <a:t>Agency energy costs to operate data centers are exploding. Greening data centers through the use of innovative architectural and technological solutions is the most effective method of reducing costs and meeting the green goals mandated by Legislation and Executive Orders.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0"/>
            <a:ext cx="7773534" cy="776288"/>
          </a:xfrm>
        </p:spPr>
        <p:txBody>
          <a:bodyPr/>
          <a:lstStyle/>
          <a:p>
            <a:r>
              <a:rPr lang="en-US" sz="2400" dirty="0" smtClean="0"/>
              <a:t>Data Center Consolidation – 1995 vs. 2010</a:t>
            </a:r>
            <a:endParaRPr lang="en-US" sz="2400" dirty="0"/>
          </a:p>
        </p:txBody>
      </p:sp>
      <p:graphicFrame>
        <p:nvGraphicFramePr>
          <p:cNvPr id="5" name="Content Placeholder 4"/>
          <p:cNvGraphicFramePr>
            <a:graphicFrameLocks noGrp="1"/>
          </p:cNvGraphicFramePr>
          <p:nvPr>
            <p:ph idx="1"/>
          </p:nvPr>
        </p:nvGraphicFramePr>
        <p:xfrm>
          <a:off x="455613" y="1141413"/>
          <a:ext cx="8683626" cy="4946676"/>
        </p:xfrm>
        <a:graphic>
          <a:graphicData uri="http://schemas.openxmlformats.org/drawingml/2006/table">
            <a:tbl>
              <a:tblPr firstRow="1" bandRow="1">
                <a:tableStyleId>{5C22544A-7EE6-4342-B048-85BDC9FD1C3A}</a:tableStyleId>
              </a:tblPr>
              <a:tblGrid>
                <a:gridCol w="2894542"/>
                <a:gridCol w="2894542"/>
                <a:gridCol w="2894542"/>
              </a:tblGrid>
              <a:tr h="715816">
                <a:tc>
                  <a:txBody>
                    <a:bodyPr/>
                    <a:lstStyle/>
                    <a:p>
                      <a:pPr algn="ctr"/>
                      <a:r>
                        <a:rPr lang="en-US" sz="2800" dirty="0" smtClean="0">
                          <a:solidFill>
                            <a:schemeClr val="tx1"/>
                          </a:solidFill>
                        </a:rPr>
                        <a:t>Component</a:t>
                      </a:r>
                      <a:endParaRPr lang="en-US" sz="2800" dirty="0">
                        <a:solidFill>
                          <a:schemeClr val="tx1"/>
                        </a:solidFill>
                      </a:endParaRPr>
                    </a:p>
                  </a:txBody>
                  <a:tcPr/>
                </a:tc>
                <a:tc>
                  <a:txBody>
                    <a:bodyPr/>
                    <a:lstStyle/>
                    <a:p>
                      <a:pPr algn="ctr"/>
                      <a:r>
                        <a:rPr lang="en-US" sz="2800" dirty="0" smtClean="0">
                          <a:solidFill>
                            <a:schemeClr val="tx1"/>
                          </a:solidFill>
                        </a:rPr>
                        <a:t>1995</a:t>
                      </a:r>
                      <a:endParaRPr lang="en-US" sz="2800" dirty="0">
                        <a:solidFill>
                          <a:schemeClr val="tx1"/>
                        </a:solidFill>
                      </a:endParaRPr>
                    </a:p>
                  </a:txBody>
                  <a:tcPr/>
                </a:tc>
                <a:tc>
                  <a:txBody>
                    <a:bodyPr/>
                    <a:lstStyle/>
                    <a:p>
                      <a:pPr algn="ctr"/>
                      <a:r>
                        <a:rPr lang="en-US" sz="2800" dirty="0" smtClean="0">
                          <a:solidFill>
                            <a:schemeClr val="tx1"/>
                          </a:solidFill>
                        </a:rPr>
                        <a:t>2010</a:t>
                      </a:r>
                      <a:endParaRPr lang="en-US" sz="2800" dirty="0">
                        <a:solidFill>
                          <a:schemeClr val="tx1"/>
                        </a:solidFill>
                      </a:endParaRPr>
                    </a:p>
                  </a:txBody>
                  <a:tcPr/>
                </a:tc>
              </a:tr>
              <a:tr h="512300">
                <a:tc>
                  <a:txBody>
                    <a:bodyPr/>
                    <a:lstStyle/>
                    <a:p>
                      <a:r>
                        <a:rPr lang="en-US" sz="2000" b="1" dirty="0" smtClean="0">
                          <a:solidFill>
                            <a:schemeClr val="tx1"/>
                          </a:solidFill>
                        </a:rPr>
                        <a:t>Rational/Goals</a:t>
                      </a:r>
                      <a:endParaRPr lang="en-US" sz="2000" b="1" dirty="0">
                        <a:solidFill>
                          <a:schemeClr val="tx1"/>
                        </a:solidFill>
                      </a:endParaRPr>
                    </a:p>
                  </a:txBody>
                  <a:tcPr/>
                </a:tc>
                <a:tc>
                  <a:txBody>
                    <a:bodyPr/>
                    <a:lstStyle/>
                    <a:p>
                      <a:pPr lvl="0">
                        <a:buFont typeface="Arial" pitchFamily="34" charset="0"/>
                        <a:buChar char="•"/>
                      </a:pPr>
                      <a:r>
                        <a:rPr lang="en-US" sz="2000" dirty="0" smtClean="0"/>
                        <a:t>Reduce costs</a:t>
                      </a:r>
                    </a:p>
                  </a:txBody>
                  <a:tcPr/>
                </a:tc>
                <a:tc>
                  <a:txBody>
                    <a:bodyPr/>
                    <a:lstStyle/>
                    <a:p>
                      <a:pPr lvl="0">
                        <a:buFont typeface="Arial" pitchFamily="34" charset="0"/>
                        <a:buChar char="•"/>
                      </a:pPr>
                      <a:r>
                        <a:rPr lang="en-US" sz="2000" dirty="0" smtClean="0"/>
                        <a:t>Reduce energy use</a:t>
                      </a:r>
                    </a:p>
                    <a:p>
                      <a:pPr lvl="0">
                        <a:buFont typeface="Arial" pitchFamily="34" charset="0"/>
                        <a:buChar char="•"/>
                      </a:pPr>
                      <a:r>
                        <a:rPr lang="en-US" sz="2000" dirty="0" smtClean="0"/>
                        <a:t>Reduce costs</a:t>
                      </a:r>
                    </a:p>
                    <a:p>
                      <a:pPr lvl="0">
                        <a:buFont typeface="Arial" pitchFamily="34" charset="0"/>
                        <a:buChar char="•"/>
                      </a:pPr>
                      <a:r>
                        <a:rPr lang="en-US" sz="2000" dirty="0" smtClean="0"/>
                        <a:t>Improve security</a:t>
                      </a:r>
                    </a:p>
                    <a:p>
                      <a:pPr lvl="0">
                        <a:buFont typeface="Arial" pitchFamily="34" charset="0"/>
                        <a:buChar char="•"/>
                      </a:pPr>
                      <a:r>
                        <a:rPr lang="en-US" sz="2000" dirty="0" smtClean="0"/>
                        <a:t>Improve efficiency</a:t>
                      </a:r>
                    </a:p>
                    <a:p>
                      <a:pPr algn="ctr"/>
                      <a:endParaRPr lang="en-US" sz="2000" dirty="0">
                        <a:solidFill>
                          <a:schemeClr val="tx1"/>
                        </a:solidFill>
                      </a:endParaRPr>
                    </a:p>
                  </a:txBody>
                  <a:tcPr/>
                </a:tc>
              </a:tr>
              <a:tr h="512300">
                <a:tc>
                  <a:txBody>
                    <a:bodyPr/>
                    <a:lstStyle/>
                    <a:p>
                      <a:r>
                        <a:rPr lang="en-US" sz="2000" b="1" dirty="0" smtClean="0">
                          <a:solidFill>
                            <a:schemeClr val="tx1"/>
                          </a:solidFill>
                        </a:rPr>
                        <a:t>Time to</a:t>
                      </a:r>
                      <a:r>
                        <a:rPr lang="en-US" sz="2000" b="1" baseline="0" dirty="0" smtClean="0">
                          <a:solidFill>
                            <a:schemeClr val="tx1"/>
                          </a:solidFill>
                        </a:rPr>
                        <a:t> Provide Inventory</a:t>
                      </a:r>
                      <a:endParaRPr lang="en-US" sz="2000" b="1" dirty="0">
                        <a:solidFill>
                          <a:schemeClr val="tx1"/>
                        </a:solidFill>
                      </a:endParaRPr>
                    </a:p>
                  </a:txBody>
                  <a:tcPr/>
                </a:tc>
                <a:tc>
                  <a:txBody>
                    <a:bodyPr/>
                    <a:lstStyle/>
                    <a:p>
                      <a:pPr algn="ctr"/>
                      <a:r>
                        <a:rPr lang="en-US" sz="2000" dirty="0" smtClean="0">
                          <a:solidFill>
                            <a:schemeClr val="tx1"/>
                          </a:solidFill>
                        </a:rPr>
                        <a:t>6 months</a:t>
                      </a:r>
                      <a:endParaRPr lang="en-US" sz="2000" dirty="0">
                        <a:solidFill>
                          <a:schemeClr val="tx1"/>
                        </a:solidFill>
                      </a:endParaRPr>
                    </a:p>
                  </a:txBody>
                  <a:tcPr/>
                </a:tc>
                <a:tc>
                  <a:txBody>
                    <a:bodyPr/>
                    <a:lstStyle/>
                    <a:p>
                      <a:pPr algn="ctr"/>
                      <a:r>
                        <a:rPr lang="en-US" sz="2000" dirty="0" smtClean="0">
                          <a:solidFill>
                            <a:schemeClr val="tx1"/>
                          </a:solidFill>
                        </a:rPr>
                        <a:t>2 months</a:t>
                      </a:r>
                      <a:endParaRPr lang="en-US" sz="2000" dirty="0">
                        <a:solidFill>
                          <a:schemeClr val="tx1"/>
                        </a:solidFill>
                      </a:endParaRPr>
                    </a:p>
                  </a:txBody>
                  <a:tcPr/>
                </a:tc>
              </a:tr>
              <a:tr h="512300">
                <a:tc>
                  <a:txBody>
                    <a:bodyPr/>
                    <a:lstStyle/>
                    <a:p>
                      <a:r>
                        <a:rPr lang="en-US" sz="2000" b="1" dirty="0" smtClean="0">
                          <a:solidFill>
                            <a:schemeClr val="tx1"/>
                          </a:solidFill>
                        </a:rPr>
                        <a:t>Plan</a:t>
                      </a:r>
                      <a:endParaRPr lang="en-US" sz="2000" b="1" dirty="0">
                        <a:solidFill>
                          <a:schemeClr val="tx1"/>
                        </a:solidFill>
                      </a:endParaRPr>
                    </a:p>
                  </a:txBody>
                  <a:tcPr/>
                </a:tc>
                <a:tc>
                  <a:txBody>
                    <a:bodyPr/>
                    <a:lstStyle/>
                    <a:p>
                      <a:pPr algn="ctr"/>
                      <a:r>
                        <a:rPr lang="en-US" sz="2000" dirty="0" smtClean="0">
                          <a:solidFill>
                            <a:schemeClr val="tx1"/>
                          </a:solidFill>
                        </a:rPr>
                        <a:t>8 months</a:t>
                      </a:r>
                      <a:endParaRPr lang="en-US" sz="2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Initial: 4 months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Final: 6 months</a:t>
                      </a:r>
                    </a:p>
                  </a:txBody>
                  <a:tcPr/>
                </a:tc>
              </a:tr>
              <a:tr h="512300">
                <a:tc>
                  <a:txBody>
                    <a:bodyPr/>
                    <a:lstStyle/>
                    <a:p>
                      <a:r>
                        <a:rPr lang="en-US" sz="2000" b="1" dirty="0" smtClean="0">
                          <a:solidFill>
                            <a:schemeClr val="tx1"/>
                          </a:solidFill>
                        </a:rPr>
                        <a:t>Definition of Data Center</a:t>
                      </a:r>
                      <a:endParaRPr lang="en-US" sz="2000" b="1" dirty="0">
                        <a:solidFill>
                          <a:schemeClr val="tx1"/>
                        </a:solidFill>
                      </a:endParaRPr>
                    </a:p>
                  </a:txBody>
                  <a:tcPr/>
                </a:tc>
                <a:tc>
                  <a:txBody>
                    <a:bodyPr/>
                    <a:lstStyle/>
                    <a:p>
                      <a:pPr algn="ctr"/>
                      <a:r>
                        <a:rPr lang="en-US" sz="2000" dirty="0" smtClean="0">
                          <a:solidFill>
                            <a:schemeClr val="tx1"/>
                          </a:solidFill>
                        </a:rPr>
                        <a:t>FTEs &gt;5</a:t>
                      </a:r>
                      <a:endParaRPr lang="en-US" sz="2000" dirty="0">
                        <a:solidFill>
                          <a:schemeClr val="tx1"/>
                        </a:solidFill>
                      </a:endParaRPr>
                    </a:p>
                  </a:txBody>
                  <a:tcPr/>
                </a:tc>
                <a:tc>
                  <a:txBody>
                    <a:bodyPr/>
                    <a:lstStyle/>
                    <a:p>
                      <a:pPr algn="ctr"/>
                      <a:r>
                        <a:rPr lang="en-US" sz="2000" dirty="0" smtClean="0">
                          <a:solidFill>
                            <a:schemeClr val="tx1"/>
                          </a:solidFill>
                        </a:rPr>
                        <a:t>Room</a:t>
                      </a:r>
                      <a:r>
                        <a:rPr lang="en-US" sz="2000" baseline="0" dirty="0" smtClean="0">
                          <a:solidFill>
                            <a:schemeClr val="tx1"/>
                          </a:solidFill>
                        </a:rPr>
                        <a:t> devoted to data processing (sq footage)</a:t>
                      </a:r>
                      <a:endParaRPr lang="en-US" sz="2000" dirty="0">
                        <a:solidFill>
                          <a:schemeClr val="tx1"/>
                        </a:solidFill>
                      </a:endParaRPr>
                    </a:p>
                  </a:txBody>
                  <a:tcPr/>
                </a:tc>
              </a:tr>
              <a:tr h="512300">
                <a:tc>
                  <a:txBody>
                    <a:bodyPr/>
                    <a:lstStyle/>
                    <a:p>
                      <a:r>
                        <a:rPr lang="en-US" sz="2000" b="1" dirty="0" smtClean="0">
                          <a:solidFill>
                            <a:schemeClr val="tx1"/>
                          </a:solidFill>
                        </a:rPr>
                        <a:t>Target</a:t>
                      </a:r>
                      <a:r>
                        <a:rPr lang="en-US" sz="2000" b="1" baseline="0" dirty="0" smtClean="0">
                          <a:solidFill>
                            <a:schemeClr val="tx1"/>
                          </a:solidFill>
                        </a:rPr>
                        <a:t> Criteria</a:t>
                      </a:r>
                      <a:endParaRPr lang="en-US" sz="2000" b="1" dirty="0">
                        <a:solidFill>
                          <a:schemeClr val="tx1"/>
                        </a:solidFill>
                      </a:endParaRPr>
                    </a:p>
                  </a:txBody>
                  <a:tcPr/>
                </a:tc>
                <a:tc>
                  <a:txBody>
                    <a:bodyPr/>
                    <a:lstStyle/>
                    <a:p>
                      <a:pPr algn="ctr"/>
                      <a:r>
                        <a:rPr lang="en-US" sz="2000" dirty="0" smtClean="0">
                          <a:solidFill>
                            <a:schemeClr val="tx1"/>
                          </a:solidFill>
                        </a:rPr>
                        <a:t>Processing Capacity</a:t>
                      </a:r>
                      <a:endParaRPr lang="en-US" sz="2000" dirty="0">
                        <a:solidFill>
                          <a:schemeClr val="tx1"/>
                        </a:solidFill>
                      </a:endParaRPr>
                    </a:p>
                  </a:txBody>
                  <a:tcPr/>
                </a:tc>
                <a:tc>
                  <a:txBody>
                    <a:bodyPr/>
                    <a:lstStyle/>
                    <a:p>
                      <a:pPr algn="ctr"/>
                      <a:r>
                        <a:rPr lang="en-US" sz="2000" dirty="0" smtClean="0">
                          <a:solidFill>
                            <a:schemeClr val="tx1"/>
                          </a:solidFill>
                        </a:rPr>
                        <a:t>Not indicated</a:t>
                      </a:r>
                      <a:endParaRPr lang="en-US" sz="2000" dirty="0">
                        <a:solidFill>
                          <a:schemeClr val="tx1"/>
                        </a:solidFill>
                      </a:endParaRPr>
                    </a:p>
                  </a:txBody>
                  <a:tcPr/>
                </a:tc>
              </a:tr>
            </a:tbl>
          </a:graphicData>
        </a:graphic>
      </p:graphicFrame>
      <p:sp>
        <p:nvSpPr>
          <p:cNvPr id="4" name="Slide Number Placeholder 3"/>
          <p:cNvSpPr>
            <a:spLocks noGrp="1"/>
          </p:cNvSpPr>
          <p:nvPr>
            <p:ph type="sldNum" sz="quarter" idx="10"/>
          </p:nvPr>
        </p:nvSpPr>
        <p:spPr/>
        <p:txBody>
          <a:bodyPr/>
          <a:lstStyle/>
          <a:p>
            <a:pPr>
              <a:defRPr/>
            </a:pPr>
            <a:fld id="{6FEEE251-1B12-48E9-8DA8-2C5FFEA28ED0}"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88925" y="0"/>
            <a:ext cx="7615238" cy="776288"/>
          </a:xfrm>
        </p:spPr>
        <p:txBody>
          <a:bodyPr/>
          <a:lstStyle/>
          <a:p>
            <a:r>
              <a:rPr lang="en-US" dirty="0" smtClean="0"/>
              <a:t>Data Center Consolidation</a:t>
            </a:r>
          </a:p>
        </p:txBody>
      </p:sp>
      <p:sp>
        <p:nvSpPr>
          <p:cNvPr id="3075" name="Slide Number Placeholder 3"/>
          <p:cNvSpPr>
            <a:spLocks noGrp="1"/>
          </p:cNvSpPr>
          <p:nvPr>
            <p:ph type="sldNum" sz="quarter" idx="10"/>
          </p:nvPr>
        </p:nvSpPr>
        <p:spPr>
          <a:noFill/>
        </p:spPr>
        <p:txBody>
          <a:bodyPr/>
          <a:lstStyle/>
          <a:p>
            <a:fld id="{79D29C77-3374-4402-91F6-8D40AD0D3E0B}" type="slidenum">
              <a:rPr lang="en-US" smtClean="0"/>
              <a:pPr/>
              <a:t>24</a:t>
            </a:fld>
            <a:endParaRPr lang="en-US" smtClean="0"/>
          </a:p>
        </p:txBody>
      </p:sp>
      <p:pic>
        <p:nvPicPr>
          <p:cNvPr id="66566" name="Picture 6"/>
          <p:cNvPicPr>
            <a:picLocks noChangeAspect="1" noChangeArrowheads="1"/>
          </p:cNvPicPr>
          <p:nvPr/>
        </p:nvPicPr>
        <p:blipFill>
          <a:blip r:embed="rId3" cstate="print"/>
          <a:srcRect/>
          <a:stretch>
            <a:fillRect/>
          </a:stretch>
        </p:blipFill>
        <p:spPr bwMode="auto">
          <a:xfrm>
            <a:off x="4789488" y="1058863"/>
            <a:ext cx="4594225" cy="2759075"/>
          </a:xfrm>
          <a:prstGeom prst="rect">
            <a:avLst/>
          </a:prstGeom>
          <a:ln>
            <a:noFill/>
          </a:ln>
          <a:effectLst>
            <a:softEdge rad="112500"/>
          </a:effectLst>
        </p:spPr>
      </p:pic>
      <p:sp>
        <p:nvSpPr>
          <p:cNvPr id="3077" name="TextBox 8"/>
          <p:cNvSpPr txBox="1">
            <a:spLocks noChangeArrowheads="1"/>
          </p:cNvSpPr>
          <p:nvPr/>
        </p:nvSpPr>
        <p:spPr bwMode="auto">
          <a:xfrm>
            <a:off x="6842125" y="6159500"/>
            <a:ext cx="2643188" cy="277813"/>
          </a:xfrm>
          <a:prstGeom prst="rect">
            <a:avLst/>
          </a:prstGeom>
          <a:noFill/>
          <a:ln w="9525">
            <a:noFill/>
            <a:miter lim="800000"/>
            <a:headEnd/>
            <a:tailEnd/>
          </a:ln>
        </p:spPr>
        <p:txBody>
          <a:bodyPr>
            <a:spAutoFit/>
          </a:bodyPr>
          <a:lstStyle/>
          <a:p>
            <a:r>
              <a:rPr lang="en-US" sz="1200" i="1">
                <a:solidFill>
                  <a:schemeClr val="tx1"/>
                </a:solidFill>
              </a:rPr>
              <a:t>Source: FY2011 Budget Request</a:t>
            </a:r>
          </a:p>
        </p:txBody>
      </p:sp>
      <p:sp>
        <p:nvSpPr>
          <p:cNvPr id="8" name="Content Placeholder 7"/>
          <p:cNvSpPr>
            <a:spLocks noGrp="1"/>
          </p:cNvSpPr>
          <p:nvPr>
            <p:ph idx="1"/>
          </p:nvPr>
        </p:nvSpPr>
        <p:spPr>
          <a:xfrm>
            <a:off x="288925" y="1187450"/>
            <a:ext cx="4375150" cy="4725988"/>
          </a:xfrm>
        </p:spPr>
        <p:txBody>
          <a:bodyPr/>
          <a:lstStyle/>
          <a:p>
            <a:pPr>
              <a:buNone/>
              <a:defRPr/>
            </a:pPr>
            <a:r>
              <a:rPr lang="en-US" b="1" dirty="0" smtClean="0"/>
              <a:t>Goals:</a:t>
            </a:r>
          </a:p>
          <a:p>
            <a:pPr>
              <a:spcBef>
                <a:spcPts val="1200"/>
              </a:spcBef>
              <a:defRPr/>
            </a:pPr>
            <a:r>
              <a:rPr lang="en-US" sz="2000" b="1" dirty="0" smtClean="0"/>
              <a:t>Promote the use of Green IT by reducing the overall energy and real estate footprint of government data centers</a:t>
            </a:r>
          </a:p>
          <a:p>
            <a:pPr>
              <a:spcBef>
                <a:spcPts val="1200"/>
              </a:spcBef>
              <a:defRPr/>
            </a:pPr>
            <a:r>
              <a:rPr lang="en-US" sz="2000" b="1" dirty="0" smtClean="0"/>
              <a:t>Reduce the cost of data center hardware, software, and operations</a:t>
            </a:r>
          </a:p>
          <a:p>
            <a:pPr>
              <a:spcBef>
                <a:spcPts val="1200"/>
              </a:spcBef>
              <a:defRPr/>
            </a:pPr>
            <a:r>
              <a:rPr lang="en-US" sz="2000" b="1" dirty="0" smtClean="0"/>
              <a:t>Increase overall IT security posture of the government</a:t>
            </a:r>
          </a:p>
          <a:p>
            <a:pPr>
              <a:spcBef>
                <a:spcPts val="1200"/>
              </a:spcBef>
              <a:defRPr/>
            </a:pPr>
            <a:r>
              <a:rPr lang="en-US" sz="2000" b="1" dirty="0" smtClean="0"/>
              <a:t>Shift IT investments to more efficient computing platforms and technologies</a:t>
            </a:r>
          </a:p>
          <a:p>
            <a:pPr lvl="1">
              <a:defRPr/>
            </a:pPr>
            <a:endParaRPr lang="en-US" sz="2200" b="1" dirty="0" smtClean="0"/>
          </a:p>
          <a:p>
            <a:pPr>
              <a:defRPr/>
            </a:pPr>
            <a:endParaRPr lang="en-US" dirty="0" smtClean="0"/>
          </a:p>
        </p:txBody>
      </p:sp>
      <p:sp>
        <p:nvSpPr>
          <p:cNvPr id="9" name="Content Placeholder 7"/>
          <p:cNvSpPr txBox="1">
            <a:spLocks/>
          </p:cNvSpPr>
          <p:nvPr/>
        </p:nvSpPr>
        <p:spPr bwMode="auto">
          <a:xfrm>
            <a:off x="4784725" y="3656013"/>
            <a:ext cx="4481513" cy="2151062"/>
          </a:xfrm>
          <a:prstGeom prst="rect">
            <a:avLst/>
          </a:prstGeom>
          <a:noFill/>
          <a:ln w="9525">
            <a:noFill/>
            <a:miter lim="800000"/>
            <a:headEnd/>
            <a:tailEnd/>
          </a:ln>
        </p:spPr>
        <p:txBody>
          <a:bodyPr lIns="0" tIns="0" rIns="0" bIns="0"/>
          <a:lstStyle/>
          <a:p>
            <a:pPr marL="400050" indent="-400050" eaLnBrk="0" hangingPunct="0">
              <a:spcBef>
                <a:spcPct val="25000"/>
              </a:spcBef>
              <a:buSzPct val="75000"/>
              <a:defRPr/>
            </a:pPr>
            <a:r>
              <a:rPr lang="en-US" sz="2000" b="1" kern="0" dirty="0" smtClean="0">
                <a:solidFill>
                  <a:schemeClr val="tx1"/>
                </a:solidFill>
                <a:latin typeface="+mn-lt"/>
              </a:rPr>
              <a:t>Timeline:</a:t>
            </a:r>
          </a:p>
          <a:p>
            <a:pPr marL="400050" indent="-400050" eaLnBrk="0" hangingPunct="0">
              <a:spcBef>
                <a:spcPct val="25000"/>
              </a:spcBef>
              <a:buSzPct val="75000"/>
              <a:buFontTx/>
              <a:buBlip>
                <a:blip r:embed="rId4"/>
              </a:buBlip>
              <a:defRPr/>
            </a:pPr>
            <a:r>
              <a:rPr lang="en-US" dirty="0" smtClean="0">
                <a:solidFill>
                  <a:schemeClr val="tx1"/>
                </a:solidFill>
                <a:latin typeface="+mn-lt"/>
              </a:rPr>
              <a:t>Agency </a:t>
            </a:r>
            <a:r>
              <a:rPr lang="en-US" dirty="0">
                <a:solidFill>
                  <a:schemeClr val="tx1"/>
                </a:solidFill>
                <a:latin typeface="+mn-lt"/>
              </a:rPr>
              <a:t>inventories due by April </a:t>
            </a:r>
            <a:r>
              <a:rPr lang="en-US" dirty="0" smtClean="0">
                <a:solidFill>
                  <a:schemeClr val="tx1"/>
                </a:solidFill>
                <a:latin typeface="+mn-lt"/>
              </a:rPr>
              <a:t>30</a:t>
            </a:r>
            <a:r>
              <a:rPr lang="en-US" baseline="30000" dirty="0" smtClean="0">
                <a:solidFill>
                  <a:schemeClr val="tx1"/>
                </a:solidFill>
                <a:latin typeface="+mn-lt"/>
              </a:rPr>
              <a:t>th</a:t>
            </a:r>
            <a:endParaRPr lang="en-US" dirty="0" smtClean="0">
              <a:solidFill>
                <a:schemeClr val="tx1"/>
              </a:solidFill>
              <a:latin typeface="+mn-lt"/>
            </a:endParaRPr>
          </a:p>
          <a:p>
            <a:pPr marL="400050" indent="-400050" eaLnBrk="0" hangingPunct="0">
              <a:spcBef>
                <a:spcPct val="25000"/>
              </a:spcBef>
              <a:buSzPct val="75000"/>
              <a:buFontTx/>
              <a:buBlip>
                <a:blip r:embed="rId4"/>
              </a:buBlip>
              <a:defRPr/>
            </a:pPr>
            <a:r>
              <a:rPr lang="en-US" dirty="0" smtClean="0">
                <a:solidFill>
                  <a:schemeClr val="tx1"/>
                </a:solidFill>
                <a:latin typeface="+mn-lt"/>
              </a:rPr>
              <a:t>Preliminary </a:t>
            </a:r>
            <a:r>
              <a:rPr lang="en-US" dirty="0">
                <a:solidFill>
                  <a:schemeClr val="tx1"/>
                </a:solidFill>
                <a:latin typeface="+mn-lt"/>
              </a:rPr>
              <a:t>consolidation plans due by June </a:t>
            </a:r>
            <a:r>
              <a:rPr lang="en-US" dirty="0" smtClean="0">
                <a:solidFill>
                  <a:schemeClr val="tx1"/>
                </a:solidFill>
                <a:latin typeface="+mn-lt"/>
              </a:rPr>
              <a:t>30</a:t>
            </a:r>
            <a:r>
              <a:rPr lang="en-US" baseline="30000" dirty="0" smtClean="0">
                <a:solidFill>
                  <a:schemeClr val="tx1"/>
                </a:solidFill>
                <a:latin typeface="+mn-lt"/>
              </a:rPr>
              <a:t>th</a:t>
            </a:r>
            <a:endParaRPr lang="en-US" dirty="0" smtClean="0">
              <a:solidFill>
                <a:schemeClr val="tx1"/>
              </a:solidFill>
              <a:latin typeface="+mn-lt"/>
            </a:endParaRPr>
          </a:p>
          <a:p>
            <a:pPr marL="400050" indent="-400050" eaLnBrk="0" hangingPunct="0">
              <a:spcBef>
                <a:spcPct val="25000"/>
              </a:spcBef>
              <a:buSzPct val="75000"/>
              <a:buFontTx/>
              <a:buBlip>
                <a:blip r:embed="rId4"/>
              </a:buBlip>
              <a:defRPr/>
            </a:pPr>
            <a:r>
              <a:rPr lang="en-US" dirty="0" smtClean="0">
                <a:solidFill>
                  <a:schemeClr val="tx1"/>
                </a:solidFill>
                <a:latin typeface="+mn-lt"/>
              </a:rPr>
              <a:t>Final </a:t>
            </a:r>
            <a:r>
              <a:rPr lang="en-US" dirty="0">
                <a:solidFill>
                  <a:schemeClr val="tx1"/>
                </a:solidFill>
                <a:latin typeface="+mn-lt"/>
              </a:rPr>
              <a:t>asset inventories due by July </a:t>
            </a:r>
            <a:r>
              <a:rPr lang="en-US" dirty="0" smtClean="0">
                <a:solidFill>
                  <a:schemeClr val="tx1"/>
                </a:solidFill>
                <a:latin typeface="+mn-lt"/>
              </a:rPr>
              <a:t>30</a:t>
            </a:r>
            <a:r>
              <a:rPr lang="en-US" baseline="30000" dirty="0" smtClean="0">
                <a:solidFill>
                  <a:schemeClr val="tx1"/>
                </a:solidFill>
                <a:latin typeface="+mn-lt"/>
              </a:rPr>
              <a:t>th</a:t>
            </a:r>
            <a:endParaRPr lang="en-US" dirty="0" smtClean="0">
              <a:solidFill>
                <a:schemeClr val="tx1"/>
              </a:solidFill>
              <a:latin typeface="+mn-lt"/>
            </a:endParaRPr>
          </a:p>
          <a:p>
            <a:pPr marL="400050" indent="-400050" eaLnBrk="0" hangingPunct="0">
              <a:spcBef>
                <a:spcPct val="25000"/>
              </a:spcBef>
              <a:buSzPct val="75000"/>
              <a:buFontTx/>
              <a:buBlip>
                <a:blip r:embed="rId4"/>
              </a:buBlip>
              <a:defRPr/>
            </a:pPr>
            <a:r>
              <a:rPr lang="en-US" dirty="0" smtClean="0">
                <a:solidFill>
                  <a:schemeClr val="tx1"/>
                </a:solidFill>
                <a:latin typeface="+mn-lt"/>
              </a:rPr>
              <a:t>Final </a:t>
            </a:r>
            <a:r>
              <a:rPr lang="en-US" dirty="0">
                <a:solidFill>
                  <a:schemeClr val="tx1"/>
                </a:solidFill>
                <a:latin typeface="+mn-lt"/>
              </a:rPr>
              <a:t>plans to be approved by OMB by December </a:t>
            </a:r>
            <a:r>
              <a:rPr lang="en-US" dirty="0" smtClean="0">
                <a:solidFill>
                  <a:schemeClr val="tx1"/>
                </a:solidFill>
                <a:latin typeface="+mn-lt"/>
              </a:rPr>
              <a:t>31</a:t>
            </a:r>
            <a:r>
              <a:rPr lang="en-US" baseline="30000" dirty="0" smtClean="0">
                <a:solidFill>
                  <a:schemeClr val="tx1"/>
                </a:solidFill>
                <a:latin typeface="+mn-lt"/>
              </a:rPr>
              <a:t>st</a:t>
            </a:r>
            <a:endParaRPr lang="en-US" dirty="0" smtClean="0">
              <a:solidFill>
                <a:schemeClr val="tx1"/>
              </a:solidFill>
              <a:latin typeface="+mn-lt"/>
            </a:endParaRPr>
          </a:p>
          <a:p>
            <a:pPr marL="400050" indent="-400050" eaLnBrk="0" hangingPunct="0">
              <a:spcBef>
                <a:spcPct val="25000"/>
              </a:spcBef>
              <a:buSzPct val="75000"/>
              <a:buFontTx/>
              <a:buBlip>
                <a:blip r:embed="rId4"/>
              </a:buBlip>
              <a:defRPr/>
            </a:pPr>
            <a:r>
              <a:rPr lang="en-US" dirty="0" smtClean="0">
                <a:solidFill>
                  <a:schemeClr val="tx1"/>
                </a:solidFill>
                <a:latin typeface="+mn-lt"/>
              </a:rPr>
              <a:t>Implementation </a:t>
            </a:r>
            <a:r>
              <a:rPr lang="en-US" dirty="0">
                <a:solidFill>
                  <a:schemeClr val="tx1"/>
                </a:solidFill>
                <a:latin typeface="+mn-lt"/>
              </a:rPr>
              <a:t>to begin in 2011</a:t>
            </a:r>
          </a:p>
          <a:p>
            <a:pPr marL="801688" lvl="1" indent="-287338" eaLnBrk="0" hangingPunct="0">
              <a:spcBef>
                <a:spcPct val="25000"/>
              </a:spcBef>
              <a:buClr>
                <a:srgbClr val="2461AA"/>
              </a:buClr>
              <a:buFont typeface="Verdana" pitchFamily="34" charset="0"/>
              <a:buChar char="•"/>
              <a:defRPr/>
            </a:pPr>
            <a:endParaRPr lang="en-US" sz="1600" kern="0" dirty="0">
              <a:solidFill>
                <a:schemeClr val="tx1"/>
              </a:solidFill>
              <a:latin typeface="+mn-lt"/>
            </a:endParaRPr>
          </a:p>
          <a:p>
            <a:pPr marL="400050" indent="-400050" eaLnBrk="0" hangingPunct="0">
              <a:spcBef>
                <a:spcPct val="25000"/>
              </a:spcBef>
              <a:buSzPct val="75000"/>
              <a:buFontTx/>
              <a:buBlip>
                <a:blip r:embed="rId4"/>
              </a:buBlip>
              <a:defRPr/>
            </a:pPr>
            <a:endParaRPr lang="en-US" sz="2000" kern="0" dirty="0">
              <a:solidFill>
                <a:schemeClr val="tx1"/>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2"/>
          <p:cNvPicPr>
            <a:picLocks noChangeAspect="1" noChangeArrowheads="1"/>
          </p:cNvPicPr>
          <p:nvPr/>
        </p:nvPicPr>
        <p:blipFill>
          <a:blip r:embed="rId3" cstate="print"/>
          <a:srcRect/>
          <a:stretch>
            <a:fillRect/>
          </a:stretch>
        </p:blipFill>
        <p:spPr bwMode="auto">
          <a:xfrm>
            <a:off x="292100" y="1196975"/>
            <a:ext cx="9021763" cy="5045075"/>
          </a:xfrm>
          <a:prstGeom prst="rect">
            <a:avLst/>
          </a:prstGeom>
          <a:noFill/>
          <a:ln w="9525">
            <a:noFill/>
            <a:miter lim="800000"/>
            <a:headEnd/>
            <a:tailEnd/>
          </a:ln>
        </p:spPr>
      </p:pic>
      <p:sp>
        <p:nvSpPr>
          <p:cNvPr id="68611" name="Title 1"/>
          <p:cNvSpPr>
            <a:spLocks noGrp="1"/>
          </p:cNvSpPr>
          <p:nvPr>
            <p:ph type="title"/>
          </p:nvPr>
        </p:nvSpPr>
        <p:spPr>
          <a:xfrm>
            <a:off x="292100" y="0"/>
            <a:ext cx="7612063" cy="776288"/>
          </a:xfrm>
        </p:spPr>
        <p:txBody>
          <a:bodyPr/>
          <a:lstStyle/>
          <a:p>
            <a:pPr eaLnBrk="1" hangingPunct="1"/>
            <a:r>
              <a:rPr lang="en-US" sz="2800" dirty="0" smtClean="0"/>
              <a:t>Federal Virtualization Market, FY2009-2014</a:t>
            </a:r>
          </a:p>
        </p:txBody>
      </p:sp>
      <p:sp>
        <p:nvSpPr>
          <p:cNvPr id="68612" name="Slide Number Placeholder 3"/>
          <p:cNvSpPr>
            <a:spLocks noGrp="1"/>
          </p:cNvSpPr>
          <p:nvPr>
            <p:ph type="sldNum" sz="quarter" idx="10"/>
          </p:nvPr>
        </p:nvSpPr>
        <p:spPr>
          <a:noFill/>
        </p:spPr>
        <p:txBody>
          <a:bodyPr/>
          <a:lstStyle/>
          <a:p>
            <a:fld id="{E814C9C8-AED7-4618-B9E8-FDB752CA3705}" type="slidenum">
              <a:rPr lang="en-US" smtClean="0"/>
              <a:pPr/>
              <a:t>25</a:t>
            </a:fld>
            <a:endParaRPr lang="en-US" smtClean="0"/>
          </a:p>
        </p:txBody>
      </p:sp>
      <p:sp>
        <p:nvSpPr>
          <p:cNvPr id="68613" name="TextBox 7"/>
          <p:cNvSpPr txBox="1">
            <a:spLocks noChangeArrowheads="1"/>
          </p:cNvSpPr>
          <p:nvPr/>
        </p:nvSpPr>
        <p:spPr bwMode="auto">
          <a:xfrm>
            <a:off x="7997825" y="6249988"/>
            <a:ext cx="1323975" cy="277812"/>
          </a:xfrm>
          <a:prstGeom prst="rect">
            <a:avLst/>
          </a:prstGeom>
          <a:noFill/>
          <a:ln w="9525">
            <a:noFill/>
            <a:miter lim="800000"/>
            <a:headEnd/>
            <a:tailEnd/>
          </a:ln>
        </p:spPr>
        <p:txBody>
          <a:bodyPr>
            <a:spAutoFit/>
          </a:bodyPr>
          <a:lstStyle/>
          <a:p>
            <a:r>
              <a:rPr lang="en-US" sz="1200" i="1">
                <a:solidFill>
                  <a:schemeClr val="tx1"/>
                </a:solidFill>
              </a:rPr>
              <a:t>Source: INPUT</a:t>
            </a:r>
          </a:p>
        </p:txBody>
      </p:sp>
      <p:sp>
        <p:nvSpPr>
          <p:cNvPr id="8" name="TextBox 7"/>
          <p:cNvSpPr txBox="1"/>
          <p:nvPr/>
        </p:nvSpPr>
        <p:spPr>
          <a:xfrm>
            <a:off x="6496334" y="1064526"/>
            <a:ext cx="2414304" cy="307777"/>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1400" dirty="0">
                <a:solidFill>
                  <a:schemeClr val="tx1"/>
                </a:solidFill>
              </a:rPr>
              <a:t>Total Market CAGR – 12%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cstate="print"/>
          <a:srcRect/>
          <a:stretch>
            <a:fillRect/>
          </a:stretch>
        </p:blipFill>
        <p:spPr bwMode="auto">
          <a:xfrm>
            <a:off x="438211" y="903288"/>
            <a:ext cx="8631212" cy="5438518"/>
          </a:xfrm>
          <a:prstGeom prst="rect">
            <a:avLst/>
          </a:prstGeom>
          <a:ln>
            <a:noFill/>
          </a:ln>
          <a:effectLst>
            <a:softEdge rad="112500"/>
          </a:effectLst>
        </p:spPr>
      </p:pic>
      <p:sp>
        <p:nvSpPr>
          <p:cNvPr id="33795" name="Title 2"/>
          <p:cNvSpPr>
            <a:spLocks noGrp="1"/>
          </p:cNvSpPr>
          <p:nvPr>
            <p:ph type="title"/>
          </p:nvPr>
        </p:nvSpPr>
        <p:spPr/>
        <p:txBody>
          <a:bodyPr/>
          <a:lstStyle/>
          <a:p>
            <a:r>
              <a:rPr lang="en-US" sz="2800" smtClean="0"/>
              <a:t>Federal Anti-WFA IT Market, 2010-2015</a:t>
            </a:r>
          </a:p>
        </p:txBody>
      </p:sp>
      <p:sp>
        <p:nvSpPr>
          <p:cNvPr id="33796" name="Slide Number Placeholder 6"/>
          <p:cNvSpPr>
            <a:spLocks noGrp="1"/>
          </p:cNvSpPr>
          <p:nvPr>
            <p:ph type="sldNum" sz="quarter" idx="10"/>
          </p:nvPr>
        </p:nvSpPr>
        <p:spPr>
          <a:noFill/>
        </p:spPr>
        <p:txBody>
          <a:bodyPr/>
          <a:lstStyle/>
          <a:p>
            <a:fld id="{ECC7BD17-E524-4C33-AD59-B12A7B1E8F2D}" type="slidenum">
              <a:rPr lang="en-US" smtClean="0"/>
              <a:pPr/>
              <a:t>26</a:t>
            </a:fld>
            <a:endParaRPr lang="en-US" smtClean="0"/>
          </a:p>
        </p:txBody>
      </p:sp>
      <p:sp>
        <p:nvSpPr>
          <p:cNvPr id="33797" name="TextBox 6"/>
          <p:cNvSpPr txBox="1">
            <a:spLocks noChangeArrowheads="1"/>
          </p:cNvSpPr>
          <p:nvPr/>
        </p:nvSpPr>
        <p:spPr bwMode="auto">
          <a:xfrm>
            <a:off x="7440613" y="6003925"/>
            <a:ext cx="1936750" cy="285750"/>
          </a:xfrm>
          <a:prstGeom prst="rect">
            <a:avLst/>
          </a:prstGeom>
          <a:noFill/>
          <a:ln w="9525">
            <a:noFill/>
            <a:miter lim="800000"/>
            <a:headEnd/>
            <a:tailEnd/>
          </a:ln>
        </p:spPr>
        <p:txBody>
          <a:bodyPr>
            <a:spAutoFit/>
          </a:bodyPr>
          <a:lstStyle/>
          <a:p>
            <a:pPr algn="r"/>
            <a:r>
              <a:rPr lang="en-US" sz="1200" i="1">
                <a:solidFill>
                  <a:schemeClr val="tx1"/>
                </a:solidFill>
              </a:rPr>
              <a:t>Source: INPUT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oid 5"/>
          <p:cNvSpPr/>
          <p:nvPr/>
        </p:nvSpPr>
        <p:spPr bwMode="auto">
          <a:xfrm rot="10800000">
            <a:off x="1226130" y="3052807"/>
            <a:ext cx="6959600" cy="1887994"/>
          </a:xfrm>
          <a:prstGeom prst="trapezoid">
            <a:avLst>
              <a:gd name="adj" fmla="val 75000"/>
            </a:avLst>
          </a:prstGeom>
          <a:solidFill>
            <a:srgbClr val="7BBE0E"/>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1" name="Oval 70"/>
          <p:cNvSpPr/>
          <p:nvPr/>
        </p:nvSpPr>
        <p:spPr bwMode="auto">
          <a:xfrm>
            <a:off x="5483225" y="3563938"/>
            <a:ext cx="1789113" cy="469900"/>
          </a:xfrm>
          <a:prstGeom prst="ellipse">
            <a:avLst/>
          </a:prstGeom>
          <a:solidFill>
            <a:srgbClr val="A7F030"/>
          </a:solidFill>
          <a:ln>
            <a:no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19" name="Trapezoid 18"/>
          <p:cNvSpPr/>
          <p:nvPr/>
        </p:nvSpPr>
        <p:spPr bwMode="auto">
          <a:xfrm rot="10800000">
            <a:off x="2735621" y="5247862"/>
            <a:ext cx="3798800" cy="1422400"/>
          </a:xfrm>
          <a:prstGeom prst="trapezoid">
            <a:avLst>
              <a:gd name="adj" fmla="val 75000"/>
            </a:avLst>
          </a:prstGeom>
          <a:solidFill>
            <a:srgbClr val="99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9" name="Oval 68"/>
          <p:cNvSpPr/>
          <p:nvPr/>
        </p:nvSpPr>
        <p:spPr bwMode="auto">
          <a:xfrm>
            <a:off x="3255963" y="5551488"/>
            <a:ext cx="2738437" cy="471487"/>
          </a:xfrm>
          <a:prstGeom prst="ellipse">
            <a:avLst/>
          </a:prstGeom>
          <a:solidFill>
            <a:srgbClr val="EA0000"/>
          </a:solidFill>
          <a:ln>
            <a:no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70" name="Oval 69"/>
          <p:cNvSpPr/>
          <p:nvPr/>
        </p:nvSpPr>
        <p:spPr bwMode="auto">
          <a:xfrm>
            <a:off x="3641725" y="6051550"/>
            <a:ext cx="1939925" cy="473075"/>
          </a:xfrm>
          <a:prstGeom prst="ellipse">
            <a:avLst/>
          </a:prstGeom>
          <a:solidFill>
            <a:srgbClr val="EA0000"/>
          </a:solidFill>
          <a:ln>
            <a:no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4" name="Down Arrow 3"/>
          <p:cNvSpPr/>
          <p:nvPr/>
        </p:nvSpPr>
        <p:spPr bwMode="auto">
          <a:xfrm>
            <a:off x="3783013" y="4732338"/>
            <a:ext cx="1793875" cy="501650"/>
          </a:xfrm>
          <a:prstGeom prst="downArrow">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17" name="Down Arrow 16"/>
          <p:cNvSpPr/>
          <p:nvPr/>
        </p:nvSpPr>
        <p:spPr bwMode="auto">
          <a:xfrm>
            <a:off x="3783013" y="2686050"/>
            <a:ext cx="1793875" cy="501650"/>
          </a:xfrm>
          <a:prstGeom prst="downArrow">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23" name="Trapezoid 22"/>
          <p:cNvSpPr/>
          <p:nvPr/>
        </p:nvSpPr>
        <p:spPr bwMode="auto">
          <a:xfrm rot="10800000">
            <a:off x="83130" y="1411861"/>
            <a:ext cx="9401711" cy="1422554"/>
          </a:xfrm>
          <a:prstGeom prst="trapezoid">
            <a:avLst>
              <a:gd name="adj" fmla="val 75000"/>
            </a:avLst>
          </a:prstGeom>
          <a:solidFill>
            <a:schemeClr val="accent1">
              <a:lumMod val="2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8929" name="TextBox 3"/>
          <p:cNvSpPr txBox="1">
            <a:spLocks noChangeArrowheads="1"/>
          </p:cNvSpPr>
          <p:nvPr/>
        </p:nvSpPr>
        <p:spPr bwMode="auto">
          <a:xfrm>
            <a:off x="3316288" y="3127375"/>
            <a:ext cx="2786062" cy="369888"/>
          </a:xfrm>
          <a:prstGeom prst="rect">
            <a:avLst/>
          </a:prstGeom>
          <a:noFill/>
          <a:ln w="9525">
            <a:noFill/>
            <a:miter lim="800000"/>
            <a:headEnd/>
            <a:tailEnd/>
          </a:ln>
        </p:spPr>
        <p:txBody>
          <a:bodyPr>
            <a:spAutoFit/>
          </a:bodyPr>
          <a:lstStyle/>
          <a:p>
            <a:pPr algn="ctr"/>
            <a:r>
              <a:rPr lang="en-US" b="1"/>
              <a:t>Varied Remedies</a:t>
            </a:r>
          </a:p>
        </p:txBody>
      </p:sp>
      <p:sp>
        <p:nvSpPr>
          <p:cNvPr id="15" name="Oval 14"/>
          <p:cNvSpPr/>
          <p:nvPr/>
        </p:nvSpPr>
        <p:spPr bwMode="auto">
          <a:xfrm>
            <a:off x="1816100" y="3160713"/>
            <a:ext cx="1812925" cy="363537"/>
          </a:xfrm>
          <a:prstGeom prst="ellipse">
            <a:avLst/>
          </a:prstGeom>
          <a:solidFill>
            <a:srgbClr val="A7F030"/>
          </a:solidFill>
          <a:ln>
            <a:no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16" name="TextBox 15"/>
          <p:cNvSpPr txBox="1"/>
          <p:nvPr/>
        </p:nvSpPr>
        <p:spPr bwMode="auto">
          <a:xfrm>
            <a:off x="1728788" y="3171825"/>
            <a:ext cx="1893887" cy="338138"/>
          </a:xfrm>
          <a:prstGeom prst="rect">
            <a:avLst/>
          </a:prstGeom>
          <a:noFill/>
        </p:spPr>
        <p:txBody>
          <a:bodyPr>
            <a:spAutoFit/>
          </a:bodyPr>
          <a:lstStyle/>
          <a:p>
            <a:pPr algn="ctr">
              <a:defRPr/>
            </a:pPr>
            <a:r>
              <a:rPr lang="en-US" sz="1600" b="1" dirty="0">
                <a:solidFill>
                  <a:schemeClr val="accent2">
                    <a:lumMod val="50000"/>
                  </a:schemeClr>
                </a:solidFill>
              </a:rPr>
              <a:t>Monitoring</a:t>
            </a:r>
          </a:p>
        </p:txBody>
      </p:sp>
      <p:sp>
        <p:nvSpPr>
          <p:cNvPr id="11" name="Oval 10"/>
          <p:cNvSpPr/>
          <p:nvPr/>
        </p:nvSpPr>
        <p:spPr bwMode="auto">
          <a:xfrm>
            <a:off x="3657600" y="4475163"/>
            <a:ext cx="2178050" cy="417512"/>
          </a:xfrm>
          <a:prstGeom prst="ellipse">
            <a:avLst/>
          </a:prstGeom>
          <a:solidFill>
            <a:srgbClr val="A7F030"/>
          </a:solidFill>
          <a:ln>
            <a:no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20" name="Trapezoid 4"/>
          <p:cNvSpPr/>
          <p:nvPr/>
        </p:nvSpPr>
        <p:spPr bwMode="auto">
          <a:xfrm>
            <a:off x="3948694" y="5247862"/>
            <a:ext cx="2133599" cy="142240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81280" tIns="81280" rIns="81280" bIns="81280" spcCol="1270" anchor="ctr"/>
          <a:lstStyle/>
          <a:p>
            <a:pPr algn="ctr" defTabSz="2844800">
              <a:lnSpc>
                <a:spcPct val="90000"/>
              </a:lnSpc>
              <a:spcAft>
                <a:spcPct val="35000"/>
              </a:spcAft>
              <a:defRPr/>
            </a:pPr>
            <a:endParaRPr lang="en-US" sz="6400" dirty="0"/>
          </a:p>
        </p:txBody>
      </p:sp>
      <p:sp>
        <p:nvSpPr>
          <p:cNvPr id="38936" name="TextBox 74"/>
          <p:cNvSpPr txBox="1">
            <a:spLocks noChangeArrowheads="1"/>
          </p:cNvSpPr>
          <p:nvPr/>
        </p:nvSpPr>
        <p:spPr bwMode="auto">
          <a:xfrm>
            <a:off x="3259138" y="5594350"/>
            <a:ext cx="2730500" cy="338138"/>
          </a:xfrm>
          <a:prstGeom prst="rect">
            <a:avLst/>
          </a:prstGeom>
          <a:noFill/>
          <a:ln w="9525">
            <a:noFill/>
            <a:miter lim="800000"/>
            <a:headEnd/>
            <a:tailEnd/>
          </a:ln>
        </p:spPr>
        <p:txBody>
          <a:bodyPr>
            <a:spAutoFit/>
          </a:bodyPr>
          <a:lstStyle/>
          <a:p>
            <a:pPr algn="ctr"/>
            <a:r>
              <a:rPr lang="en-US" sz="1600" b="1"/>
              <a:t>Increased  Vulnerability</a:t>
            </a:r>
          </a:p>
        </p:txBody>
      </p:sp>
      <p:sp>
        <p:nvSpPr>
          <p:cNvPr id="38937" name="TextBox 4"/>
          <p:cNvSpPr txBox="1">
            <a:spLocks noChangeArrowheads="1"/>
          </p:cNvSpPr>
          <p:nvPr/>
        </p:nvSpPr>
        <p:spPr bwMode="auto">
          <a:xfrm>
            <a:off x="3003550" y="1358900"/>
            <a:ext cx="3354388" cy="369888"/>
          </a:xfrm>
          <a:prstGeom prst="rect">
            <a:avLst/>
          </a:prstGeom>
          <a:noFill/>
          <a:ln w="9525">
            <a:noFill/>
            <a:miter lim="800000"/>
            <a:headEnd/>
            <a:tailEnd/>
          </a:ln>
        </p:spPr>
        <p:txBody>
          <a:bodyPr>
            <a:spAutoFit/>
          </a:bodyPr>
          <a:lstStyle/>
          <a:p>
            <a:pPr algn="ctr"/>
            <a:r>
              <a:rPr lang="en-US" b="1"/>
              <a:t>Increasing Challenges</a:t>
            </a:r>
          </a:p>
        </p:txBody>
      </p:sp>
      <p:sp>
        <p:nvSpPr>
          <p:cNvPr id="54" name="Oval 53"/>
          <p:cNvSpPr/>
          <p:nvPr/>
        </p:nvSpPr>
        <p:spPr bwMode="auto">
          <a:xfrm>
            <a:off x="571500" y="1454150"/>
            <a:ext cx="1501775" cy="61595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52" name="Oval 51"/>
          <p:cNvSpPr/>
          <p:nvPr/>
        </p:nvSpPr>
        <p:spPr bwMode="auto">
          <a:xfrm>
            <a:off x="2479675" y="4089400"/>
            <a:ext cx="1635125" cy="339725"/>
          </a:xfrm>
          <a:prstGeom prst="ellipse">
            <a:avLst/>
          </a:prstGeom>
          <a:solidFill>
            <a:srgbClr val="A7F030"/>
          </a:solidFill>
          <a:ln>
            <a:no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13" name="Oval 12"/>
          <p:cNvSpPr/>
          <p:nvPr/>
        </p:nvSpPr>
        <p:spPr bwMode="auto">
          <a:xfrm>
            <a:off x="6122988" y="3111500"/>
            <a:ext cx="1539875" cy="425450"/>
          </a:xfrm>
          <a:prstGeom prst="ellipse">
            <a:avLst/>
          </a:prstGeom>
          <a:solidFill>
            <a:srgbClr val="A7F030"/>
          </a:solidFill>
          <a:ln>
            <a:no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56" name="Oval 55"/>
          <p:cNvSpPr/>
          <p:nvPr/>
        </p:nvSpPr>
        <p:spPr bwMode="auto">
          <a:xfrm>
            <a:off x="1416050" y="2116138"/>
            <a:ext cx="1770063" cy="61595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57" name="Oval 56"/>
          <p:cNvSpPr/>
          <p:nvPr/>
        </p:nvSpPr>
        <p:spPr bwMode="auto">
          <a:xfrm>
            <a:off x="3121025" y="1728788"/>
            <a:ext cx="1503363" cy="61595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58" name="Oval 57"/>
          <p:cNvSpPr/>
          <p:nvPr/>
        </p:nvSpPr>
        <p:spPr bwMode="auto">
          <a:xfrm>
            <a:off x="4664075" y="2054225"/>
            <a:ext cx="1501775" cy="61595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59" name="Oval 58"/>
          <p:cNvSpPr/>
          <p:nvPr/>
        </p:nvSpPr>
        <p:spPr bwMode="auto">
          <a:xfrm>
            <a:off x="6067425" y="1457325"/>
            <a:ext cx="1814513" cy="61595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60" name="Oval 59"/>
          <p:cNvSpPr/>
          <p:nvPr/>
        </p:nvSpPr>
        <p:spPr bwMode="auto">
          <a:xfrm>
            <a:off x="6691313" y="2098675"/>
            <a:ext cx="1804987" cy="61595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38947" name="TextBox 74"/>
          <p:cNvSpPr txBox="1">
            <a:spLocks noChangeArrowheads="1"/>
          </p:cNvSpPr>
          <p:nvPr/>
        </p:nvSpPr>
        <p:spPr bwMode="auto">
          <a:xfrm>
            <a:off x="3248025" y="6118225"/>
            <a:ext cx="2728913" cy="338138"/>
          </a:xfrm>
          <a:prstGeom prst="rect">
            <a:avLst/>
          </a:prstGeom>
          <a:noFill/>
          <a:ln w="9525">
            <a:noFill/>
            <a:miter lim="800000"/>
            <a:headEnd/>
            <a:tailEnd/>
          </a:ln>
        </p:spPr>
        <p:txBody>
          <a:bodyPr>
            <a:spAutoFit/>
          </a:bodyPr>
          <a:lstStyle/>
          <a:p>
            <a:pPr algn="ctr"/>
            <a:r>
              <a:rPr lang="en-US" sz="1600" b="1"/>
              <a:t>Limited Progress</a:t>
            </a:r>
          </a:p>
        </p:txBody>
      </p:sp>
      <p:sp>
        <p:nvSpPr>
          <p:cNvPr id="62" name="Oval 61"/>
          <p:cNvSpPr/>
          <p:nvPr/>
        </p:nvSpPr>
        <p:spPr bwMode="auto">
          <a:xfrm>
            <a:off x="2008188" y="3622675"/>
            <a:ext cx="1927225" cy="368300"/>
          </a:xfrm>
          <a:prstGeom prst="ellipse">
            <a:avLst/>
          </a:prstGeom>
          <a:solidFill>
            <a:srgbClr val="A7F030"/>
          </a:solidFill>
          <a:ln>
            <a:no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63" name="TextBox 62"/>
          <p:cNvSpPr txBox="1"/>
          <p:nvPr/>
        </p:nvSpPr>
        <p:spPr bwMode="auto">
          <a:xfrm>
            <a:off x="3687763" y="4500563"/>
            <a:ext cx="2200275" cy="338137"/>
          </a:xfrm>
          <a:prstGeom prst="rect">
            <a:avLst/>
          </a:prstGeom>
          <a:noFill/>
        </p:spPr>
        <p:txBody>
          <a:bodyPr>
            <a:spAutoFit/>
          </a:bodyPr>
          <a:lstStyle/>
          <a:p>
            <a:pPr algn="ctr">
              <a:defRPr/>
            </a:pPr>
            <a:r>
              <a:rPr lang="en-US" sz="1600" b="1" dirty="0">
                <a:solidFill>
                  <a:schemeClr val="accent2">
                    <a:lumMod val="50000"/>
                  </a:schemeClr>
                </a:solidFill>
              </a:rPr>
              <a:t>FISMA, ID Mgmt, etc.</a:t>
            </a:r>
          </a:p>
        </p:txBody>
      </p:sp>
      <p:sp>
        <p:nvSpPr>
          <p:cNvPr id="43" name="TextBox 21"/>
          <p:cNvSpPr txBox="1"/>
          <p:nvPr/>
        </p:nvSpPr>
        <p:spPr bwMode="auto">
          <a:xfrm>
            <a:off x="685800" y="1479550"/>
            <a:ext cx="1203325" cy="584200"/>
          </a:xfrm>
          <a:prstGeom prst="rect">
            <a:avLst/>
          </a:prstGeom>
          <a:noFill/>
        </p:spPr>
        <p:txBody>
          <a:bodyPr>
            <a:spAutoFit/>
          </a:bodyPr>
          <a:lstStyle/>
          <a:p>
            <a:pPr algn="ctr">
              <a:defRPr/>
            </a:pPr>
            <a:r>
              <a:rPr lang="en-US" sz="1600" b="1" dirty="0">
                <a:solidFill>
                  <a:schemeClr val="accent2">
                    <a:lumMod val="50000"/>
                  </a:schemeClr>
                </a:solidFill>
              </a:rPr>
              <a:t>Growing Attacks</a:t>
            </a:r>
          </a:p>
        </p:txBody>
      </p:sp>
      <p:sp>
        <p:nvSpPr>
          <p:cNvPr id="41" name="TextBox 40"/>
          <p:cNvSpPr txBox="1"/>
          <p:nvPr/>
        </p:nvSpPr>
        <p:spPr bwMode="auto">
          <a:xfrm>
            <a:off x="1296988" y="2184400"/>
            <a:ext cx="2070100" cy="584200"/>
          </a:xfrm>
          <a:prstGeom prst="rect">
            <a:avLst/>
          </a:prstGeom>
          <a:noFill/>
        </p:spPr>
        <p:txBody>
          <a:bodyPr>
            <a:spAutoFit/>
          </a:bodyPr>
          <a:lstStyle/>
          <a:p>
            <a:pPr algn="ctr">
              <a:defRPr/>
            </a:pPr>
            <a:r>
              <a:rPr lang="en-US" sz="1600" b="1" dirty="0">
                <a:solidFill>
                  <a:schemeClr val="accent2">
                    <a:lumMod val="50000"/>
                  </a:schemeClr>
                </a:solidFill>
              </a:rPr>
              <a:t>Limited Network Visibility</a:t>
            </a:r>
          </a:p>
        </p:txBody>
      </p:sp>
      <p:sp>
        <p:nvSpPr>
          <p:cNvPr id="55" name="TextBox 54"/>
          <p:cNvSpPr txBox="1"/>
          <p:nvPr/>
        </p:nvSpPr>
        <p:spPr bwMode="auto">
          <a:xfrm>
            <a:off x="3103563" y="1725613"/>
            <a:ext cx="1524000" cy="585787"/>
          </a:xfrm>
          <a:prstGeom prst="rect">
            <a:avLst/>
          </a:prstGeom>
          <a:noFill/>
        </p:spPr>
        <p:txBody>
          <a:bodyPr>
            <a:spAutoFit/>
          </a:bodyPr>
          <a:lstStyle/>
          <a:p>
            <a:pPr algn="ctr">
              <a:defRPr/>
            </a:pPr>
            <a:r>
              <a:rPr lang="en-US" sz="1600" b="1" dirty="0">
                <a:solidFill>
                  <a:schemeClr val="accent2">
                    <a:lumMod val="50000"/>
                  </a:schemeClr>
                </a:solidFill>
              </a:rPr>
              <a:t>Changing Technologies</a:t>
            </a:r>
          </a:p>
        </p:txBody>
      </p:sp>
      <p:sp>
        <p:nvSpPr>
          <p:cNvPr id="37" name="TextBox 36"/>
          <p:cNvSpPr txBox="1"/>
          <p:nvPr/>
        </p:nvSpPr>
        <p:spPr bwMode="auto">
          <a:xfrm>
            <a:off x="6067425" y="1473200"/>
            <a:ext cx="1779588" cy="585788"/>
          </a:xfrm>
          <a:prstGeom prst="rect">
            <a:avLst/>
          </a:prstGeom>
          <a:noFill/>
        </p:spPr>
        <p:txBody>
          <a:bodyPr>
            <a:spAutoFit/>
          </a:bodyPr>
          <a:lstStyle/>
          <a:p>
            <a:pPr algn="ctr">
              <a:defRPr/>
            </a:pPr>
            <a:r>
              <a:rPr lang="en-US" sz="1600" b="1" dirty="0">
                <a:solidFill>
                  <a:schemeClr val="accent2">
                    <a:lumMod val="50000"/>
                  </a:schemeClr>
                </a:solidFill>
              </a:rPr>
              <a:t>Transparency vs. Security</a:t>
            </a:r>
          </a:p>
        </p:txBody>
      </p:sp>
      <p:sp>
        <p:nvSpPr>
          <p:cNvPr id="49" name="TextBox 25"/>
          <p:cNvSpPr txBox="1"/>
          <p:nvPr/>
        </p:nvSpPr>
        <p:spPr bwMode="auto">
          <a:xfrm>
            <a:off x="4721225" y="2070100"/>
            <a:ext cx="1403350" cy="585788"/>
          </a:xfrm>
          <a:prstGeom prst="rect">
            <a:avLst/>
          </a:prstGeom>
          <a:noFill/>
        </p:spPr>
        <p:txBody>
          <a:bodyPr>
            <a:spAutoFit/>
          </a:bodyPr>
          <a:lstStyle/>
          <a:p>
            <a:pPr algn="ctr">
              <a:defRPr/>
            </a:pPr>
            <a:r>
              <a:rPr lang="en-US" sz="1600" b="1" dirty="0">
                <a:solidFill>
                  <a:schemeClr val="accent2">
                    <a:lumMod val="50000"/>
                  </a:schemeClr>
                </a:solidFill>
              </a:rPr>
              <a:t>Emerging Standards</a:t>
            </a:r>
          </a:p>
        </p:txBody>
      </p:sp>
      <p:sp>
        <p:nvSpPr>
          <p:cNvPr id="39" name="TextBox 23"/>
          <p:cNvSpPr txBox="1"/>
          <p:nvPr/>
        </p:nvSpPr>
        <p:spPr bwMode="auto">
          <a:xfrm>
            <a:off x="6710363" y="2132013"/>
            <a:ext cx="1776412" cy="584200"/>
          </a:xfrm>
          <a:prstGeom prst="rect">
            <a:avLst/>
          </a:prstGeom>
          <a:noFill/>
        </p:spPr>
        <p:txBody>
          <a:bodyPr>
            <a:spAutoFit/>
          </a:bodyPr>
          <a:lstStyle/>
          <a:p>
            <a:pPr algn="ctr">
              <a:defRPr/>
            </a:pPr>
            <a:r>
              <a:rPr lang="en-US" sz="1600" b="1" dirty="0">
                <a:solidFill>
                  <a:schemeClr val="accent2">
                    <a:lumMod val="50000"/>
                  </a:schemeClr>
                </a:solidFill>
              </a:rPr>
              <a:t>Leadership Ambiguity</a:t>
            </a:r>
          </a:p>
        </p:txBody>
      </p:sp>
      <p:sp>
        <p:nvSpPr>
          <p:cNvPr id="64" name="Oval 63"/>
          <p:cNvSpPr/>
          <p:nvPr/>
        </p:nvSpPr>
        <p:spPr bwMode="auto">
          <a:xfrm>
            <a:off x="5360988" y="4146550"/>
            <a:ext cx="1708150" cy="382588"/>
          </a:xfrm>
          <a:prstGeom prst="ellipse">
            <a:avLst/>
          </a:prstGeom>
          <a:solidFill>
            <a:srgbClr val="A7F030"/>
          </a:solidFill>
          <a:ln>
            <a:no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65" name="TextBox 64"/>
          <p:cNvSpPr txBox="1"/>
          <p:nvPr/>
        </p:nvSpPr>
        <p:spPr bwMode="auto">
          <a:xfrm>
            <a:off x="5764213" y="3152775"/>
            <a:ext cx="2187575" cy="352425"/>
          </a:xfrm>
          <a:prstGeom prst="rect">
            <a:avLst/>
          </a:prstGeom>
          <a:noFill/>
        </p:spPr>
        <p:txBody>
          <a:bodyPr>
            <a:spAutoFit/>
          </a:bodyPr>
          <a:lstStyle/>
          <a:p>
            <a:pPr algn="ctr">
              <a:defRPr/>
            </a:pPr>
            <a:r>
              <a:rPr lang="en-US" sz="1600" b="1" dirty="0">
                <a:solidFill>
                  <a:schemeClr val="accent2">
                    <a:lumMod val="50000"/>
                  </a:schemeClr>
                </a:solidFill>
              </a:rPr>
              <a:t>Cyber Czar</a:t>
            </a:r>
          </a:p>
        </p:txBody>
      </p:sp>
      <p:sp>
        <p:nvSpPr>
          <p:cNvPr id="66" name="TextBox 65"/>
          <p:cNvSpPr txBox="1"/>
          <p:nvPr/>
        </p:nvSpPr>
        <p:spPr bwMode="auto">
          <a:xfrm>
            <a:off x="2014538" y="3624263"/>
            <a:ext cx="1920875" cy="338137"/>
          </a:xfrm>
          <a:prstGeom prst="rect">
            <a:avLst/>
          </a:prstGeom>
          <a:noFill/>
        </p:spPr>
        <p:txBody>
          <a:bodyPr>
            <a:spAutoFit/>
          </a:bodyPr>
          <a:lstStyle/>
          <a:p>
            <a:pPr algn="ctr">
              <a:defRPr/>
            </a:pPr>
            <a:r>
              <a:rPr lang="en-US" sz="1600" b="1" dirty="0">
                <a:solidFill>
                  <a:schemeClr val="accent2">
                    <a:lumMod val="50000"/>
                  </a:schemeClr>
                </a:solidFill>
              </a:rPr>
              <a:t>Layered Security</a:t>
            </a:r>
          </a:p>
        </p:txBody>
      </p:sp>
      <p:sp>
        <p:nvSpPr>
          <p:cNvPr id="14" name="TextBox 13"/>
          <p:cNvSpPr txBox="1"/>
          <p:nvPr/>
        </p:nvSpPr>
        <p:spPr bwMode="auto">
          <a:xfrm>
            <a:off x="5381625" y="3621088"/>
            <a:ext cx="2060575" cy="338137"/>
          </a:xfrm>
          <a:prstGeom prst="rect">
            <a:avLst/>
          </a:prstGeom>
          <a:noFill/>
        </p:spPr>
        <p:txBody>
          <a:bodyPr>
            <a:spAutoFit/>
          </a:bodyPr>
          <a:lstStyle/>
          <a:p>
            <a:pPr algn="ctr">
              <a:defRPr/>
            </a:pPr>
            <a:r>
              <a:rPr lang="en-US" sz="1600" b="1" dirty="0">
                <a:solidFill>
                  <a:schemeClr val="accent2">
                    <a:lumMod val="50000"/>
                  </a:schemeClr>
                </a:solidFill>
              </a:rPr>
              <a:t>Dept. Programs</a:t>
            </a:r>
          </a:p>
        </p:txBody>
      </p:sp>
      <p:sp>
        <p:nvSpPr>
          <p:cNvPr id="38960" name="TextBox 74"/>
          <p:cNvSpPr txBox="1">
            <a:spLocks noChangeArrowheads="1"/>
          </p:cNvSpPr>
          <p:nvPr/>
        </p:nvSpPr>
        <p:spPr bwMode="auto">
          <a:xfrm>
            <a:off x="3168650" y="5246688"/>
            <a:ext cx="3049588" cy="369887"/>
          </a:xfrm>
          <a:prstGeom prst="rect">
            <a:avLst/>
          </a:prstGeom>
          <a:noFill/>
          <a:ln w="9525">
            <a:noFill/>
            <a:miter lim="800000"/>
            <a:headEnd/>
            <a:tailEnd/>
          </a:ln>
        </p:spPr>
        <p:txBody>
          <a:bodyPr>
            <a:spAutoFit/>
          </a:bodyPr>
          <a:lstStyle/>
          <a:p>
            <a:pPr algn="ctr"/>
            <a:r>
              <a:rPr lang="en-US" b="1"/>
              <a:t>Outcomes</a:t>
            </a:r>
          </a:p>
        </p:txBody>
      </p:sp>
      <p:sp>
        <p:nvSpPr>
          <p:cNvPr id="73" name="Oval 72"/>
          <p:cNvSpPr/>
          <p:nvPr/>
        </p:nvSpPr>
        <p:spPr bwMode="auto">
          <a:xfrm>
            <a:off x="4081463" y="3625850"/>
            <a:ext cx="1354137" cy="514350"/>
          </a:xfrm>
          <a:prstGeom prst="ellipse">
            <a:avLst/>
          </a:prstGeom>
          <a:solidFill>
            <a:srgbClr val="A7F030"/>
          </a:solidFill>
          <a:ln>
            <a:no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chemeClr val="bg1"/>
              </a:solidFill>
            </a:endParaRPr>
          </a:p>
        </p:txBody>
      </p:sp>
      <p:sp>
        <p:nvSpPr>
          <p:cNvPr id="74" name="TextBox 73"/>
          <p:cNvSpPr txBox="1"/>
          <p:nvPr/>
        </p:nvSpPr>
        <p:spPr bwMode="auto">
          <a:xfrm>
            <a:off x="5510213" y="4156075"/>
            <a:ext cx="1422400" cy="339725"/>
          </a:xfrm>
          <a:prstGeom prst="rect">
            <a:avLst/>
          </a:prstGeom>
          <a:noFill/>
        </p:spPr>
        <p:txBody>
          <a:bodyPr>
            <a:spAutoFit/>
          </a:bodyPr>
          <a:lstStyle/>
          <a:p>
            <a:pPr algn="ctr">
              <a:defRPr/>
            </a:pPr>
            <a:r>
              <a:rPr lang="en-US" sz="1600" b="1" dirty="0">
                <a:solidFill>
                  <a:schemeClr val="accent2">
                    <a:lumMod val="50000"/>
                  </a:schemeClr>
                </a:solidFill>
              </a:rPr>
              <a:t>Legislation</a:t>
            </a:r>
          </a:p>
        </p:txBody>
      </p:sp>
      <p:sp>
        <p:nvSpPr>
          <p:cNvPr id="72" name="TextBox 71"/>
          <p:cNvSpPr txBox="1"/>
          <p:nvPr/>
        </p:nvSpPr>
        <p:spPr bwMode="auto">
          <a:xfrm>
            <a:off x="2422525" y="4079875"/>
            <a:ext cx="1758950" cy="339725"/>
          </a:xfrm>
          <a:prstGeom prst="rect">
            <a:avLst/>
          </a:prstGeom>
          <a:noFill/>
        </p:spPr>
        <p:txBody>
          <a:bodyPr>
            <a:spAutoFit/>
          </a:bodyPr>
          <a:lstStyle/>
          <a:p>
            <a:pPr algn="ctr">
              <a:defRPr/>
            </a:pPr>
            <a:r>
              <a:rPr lang="en-US" sz="1600" b="1" dirty="0">
                <a:solidFill>
                  <a:schemeClr val="accent2">
                    <a:lumMod val="50000"/>
                  </a:schemeClr>
                </a:solidFill>
              </a:rPr>
              <a:t>User Training</a:t>
            </a:r>
          </a:p>
        </p:txBody>
      </p:sp>
      <p:sp>
        <p:nvSpPr>
          <p:cNvPr id="68" name="TextBox 67"/>
          <p:cNvSpPr txBox="1"/>
          <p:nvPr/>
        </p:nvSpPr>
        <p:spPr bwMode="auto">
          <a:xfrm>
            <a:off x="3913188" y="3609975"/>
            <a:ext cx="1704975" cy="584200"/>
          </a:xfrm>
          <a:prstGeom prst="rect">
            <a:avLst/>
          </a:prstGeom>
          <a:noFill/>
        </p:spPr>
        <p:txBody>
          <a:bodyPr>
            <a:spAutoFit/>
          </a:bodyPr>
          <a:lstStyle/>
          <a:p>
            <a:pPr algn="ctr">
              <a:defRPr/>
            </a:pPr>
            <a:r>
              <a:rPr lang="en-US" sz="1600" b="1" dirty="0">
                <a:solidFill>
                  <a:schemeClr val="accent2">
                    <a:lumMod val="50000"/>
                  </a:schemeClr>
                </a:solidFill>
              </a:rPr>
              <a:t>Offensive Tactics</a:t>
            </a:r>
          </a:p>
        </p:txBody>
      </p:sp>
      <p:sp>
        <p:nvSpPr>
          <p:cNvPr id="14387" name="Title 1"/>
          <p:cNvSpPr>
            <a:spLocks noGrp="1"/>
          </p:cNvSpPr>
          <p:nvPr>
            <p:ph type="title" idx="4294967295"/>
          </p:nvPr>
        </p:nvSpPr>
        <p:spPr bwMode="auto">
          <a:xfrm>
            <a:off x="83129" y="0"/>
            <a:ext cx="7359071" cy="776287"/>
          </a:xfrm>
          <a:prstGeom prst="rect">
            <a:avLst/>
          </a:prstGeom>
          <a:noFill/>
          <a:ln>
            <a:miter lim="800000"/>
            <a:headEnd/>
            <a:tailEnd/>
          </a:ln>
        </p:spPr>
        <p:txBody>
          <a:bodyPr/>
          <a:lstStyle/>
          <a:p>
            <a:pPr eaLnBrk="1" hangingPunct="1"/>
            <a:r>
              <a:rPr lang="en-US" sz="2700" dirty="0" smtClean="0"/>
              <a:t>Navigating the Complex </a:t>
            </a:r>
            <a:r>
              <a:rPr lang="en-US" sz="2700" dirty="0" smtClean="0"/>
              <a:t>Cyber-security </a:t>
            </a:r>
            <a:r>
              <a:rPr lang="en-US" sz="2700" dirty="0" smtClean="0"/>
              <a:t>Environment</a:t>
            </a:r>
          </a:p>
        </p:txBody>
      </p:sp>
      <p:sp>
        <p:nvSpPr>
          <p:cNvPr id="45" name="TextBox 44"/>
          <p:cNvSpPr txBox="1"/>
          <p:nvPr/>
        </p:nvSpPr>
        <p:spPr>
          <a:xfrm>
            <a:off x="6705601" y="5278581"/>
            <a:ext cx="2632364" cy="954107"/>
          </a:xfrm>
          <a:prstGeom prst="wedgeRectCallout">
            <a:avLst>
              <a:gd name="adj1" fmla="val -84183"/>
              <a:gd name="adj2" fmla="val 58985"/>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1400" dirty="0"/>
              <a:t>The federal information security market will grow from $8 billion to $12 billion in 2014 at a CAGR of over 8 percent.</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37"/>
                                        </p:tgtEl>
                                        <p:attrNameLst>
                                          <p:attrName>style.visibility</p:attrName>
                                        </p:attrNameLst>
                                      </p:cBhvr>
                                      <p:to>
                                        <p:strVal val="visible"/>
                                      </p:to>
                                    </p:set>
                                    <p:animEffect transition="in" filter="blinds(horizontal)">
                                      <p:cBhvr>
                                        <p:cTn id="7" dur="500"/>
                                        <p:tgtEl>
                                          <p:spTgt spid="3893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linds(horizontal)">
                                      <p:cBhvr>
                                        <p:cTn id="10" dur="500"/>
                                        <p:tgtEl>
                                          <p:spTgt spid="5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blinds(horizontal)">
                                      <p:cBhvr>
                                        <p:cTn id="13" dur="500"/>
                                        <p:tgtEl>
                                          <p:spTgt spid="5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blinds(horizontal)">
                                      <p:cBhvr>
                                        <p:cTn id="16" dur="500"/>
                                        <p:tgtEl>
                                          <p:spTgt spid="5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linds(horizontal)">
                                      <p:cBhvr>
                                        <p:cTn id="19" dur="500"/>
                                        <p:tgtEl>
                                          <p:spTgt spid="5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linds(horizontal)">
                                      <p:cBhvr>
                                        <p:cTn id="25" dur="500"/>
                                        <p:tgtEl>
                                          <p:spTgt spid="6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linds(horizontal)">
                                      <p:cBhvr>
                                        <p:cTn id="28" dur="500"/>
                                        <p:tgtEl>
                                          <p:spTgt spid="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blinds(horizontal)">
                                      <p:cBhvr>
                                        <p:cTn id="34" dur="500"/>
                                        <p:tgtEl>
                                          <p:spTgt spid="5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blinds(horizontal)">
                                      <p:cBhvr>
                                        <p:cTn id="40" dur="500"/>
                                        <p:tgtEl>
                                          <p:spTgt spid="4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linds(horizontal)">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par>
                                <p:cTn id="49" presetID="3" presetClass="entr" presetSubtype="1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blinds(horizontal)">
                                      <p:cBhvr>
                                        <p:cTn id="51" dur="500"/>
                                        <p:tgtEl>
                                          <p:spTgt spid="71"/>
                                        </p:tgtEl>
                                      </p:cBhvr>
                                    </p:animEffect>
                                  </p:childTnLst>
                                </p:cTn>
                              </p:par>
                              <p:par>
                                <p:cTn id="52" presetID="3" presetClass="entr" presetSubtype="10" fill="hold" nodeType="withEffect">
                                  <p:stCondLst>
                                    <p:cond delay="0"/>
                                  </p:stCondLst>
                                  <p:childTnLst>
                                    <p:set>
                                      <p:cBhvr>
                                        <p:cTn id="53" dur="1" fill="hold">
                                          <p:stCondLst>
                                            <p:cond delay="0"/>
                                          </p:stCondLst>
                                        </p:cTn>
                                        <p:tgtEl>
                                          <p:spTgt spid="38929"/>
                                        </p:tgtEl>
                                        <p:attrNameLst>
                                          <p:attrName>style.visibility</p:attrName>
                                        </p:attrNameLst>
                                      </p:cBhvr>
                                      <p:to>
                                        <p:strVal val="visible"/>
                                      </p:to>
                                    </p:set>
                                    <p:animEffect transition="in" filter="blinds(horizontal)">
                                      <p:cBhvr>
                                        <p:cTn id="54" dur="500"/>
                                        <p:tgtEl>
                                          <p:spTgt spid="38929"/>
                                        </p:tgtEl>
                                      </p:cBhvr>
                                    </p:animEffect>
                                  </p:childTnLst>
                                </p:cTn>
                              </p:par>
                              <p:par>
                                <p:cTn id="55" presetID="3" presetClass="entr" presetSubtype="1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par>
                                <p:cTn id="58" presetID="3" presetClass="entr" presetSubtype="1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par>
                                <p:cTn id="61" presetID="3" presetClass="entr" presetSubtype="1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linds(horizontal)">
                                      <p:cBhvr>
                                        <p:cTn id="63" dur="500"/>
                                        <p:tgtEl>
                                          <p:spTgt spid="11"/>
                                        </p:tgtEl>
                                      </p:cBhvr>
                                    </p:animEffect>
                                  </p:childTnLst>
                                </p:cTn>
                              </p:par>
                              <p:par>
                                <p:cTn id="64" presetID="3" presetClass="entr" presetSubtype="1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linds(horizontal)">
                                      <p:cBhvr>
                                        <p:cTn id="66" dur="500"/>
                                        <p:tgtEl>
                                          <p:spTgt spid="52"/>
                                        </p:tgtEl>
                                      </p:cBhvr>
                                    </p:animEffect>
                                  </p:childTnLst>
                                </p:cTn>
                              </p:par>
                              <p:par>
                                <p:cTn id="67" presetID="3" presetClass="entr" presetSubtype="1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linds(horizontal)">
                                      <p:cBhvr>
                                        <p:cTn id="69" dur="500"/>
                                        <p:tgtEl>
                                          <p:spTgt spid="13"/>
                                        </p:tgtEl>
                                      </p:cBhvr>
                                    </p:animEffect>
                                  </p:childTnLst>
                                </p:cTn>
                              </p:par>
                              <p:par>
                                <p:cTn id="70" presetID="3" presetClass="entr" presetSubtype="10" fill="hold"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blinds(horizontal)">
                                      <p:cBhvr>
                                        <p:cTn id="72" dur="500"/>
                                        <p:tgtEl>
                                          <p:spTgt spid="62"/>
                                        </p:tgtEl>
                                      </p:cBhvr>
                                    </p:animEffect>
                                  </p:childTnLst>
                                </p:cTn>
                              </p:par>
                              <p:par>
                                <p:cTn id="73" presetID="3" presetClass="entr" presetSubtype="1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blinds(horizontal)">
                                      <p:cBhvr>
                                        <p:cTn id="75" dur="500"/>
                                        <p:tgtEl>
                                          <p:spTgt spid="63"/>
                                        </p:tgtEl>
                                      </p:cBhvr>
                                    </p:animEffect>
                                  </p:childTnLst>
                                </p:cTn>
                              </p:par>
                              <p:par>
                                <p:cTn id="76" presetID="3" presetClass="entr" presetSubtype="10" fill="hold"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blinds(horizontal)">
                                      <p:cBhvr>
                                        <p:cTn id="78" dur="500"/>
                                        <p:tgtEl>
                                          <p:spTgt spid="64"/>
                                        </p:tgtEl>
                                      </p:cBhvr>
                                    </p:animEffect>
                                  </p:childTnLst>
                                </p:cTn>
                              </p:par>
                              <p:par>
                                <p:cTn id="79" presetID="3" presetClass="entr" presetSubtype="10"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blinds(horizontal)">
                                      <p:cBhvr>
                                        <p:cTn id="81" dur="500"/>
                                        <p:tgtEl>
                                          <p:spTgt spid="65"/>
                                        </p:tgtEl>
                                      </p:cBhvr>
                                    </p:animEffect>
                                  </p:childTnLst>
                                </p:cTn>
                              </p:par>
                              <p:par>
                                <p:cTn id="82" presetID="3" presetClass="entr" presetSubtype="10" fill="hold"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blinds(horizontal)">
                                      <p:cBhvr>
                                        <p:cTn id="84" dur="500"/>
                                        <p:tgtEl>
                                          <p:spTgt spid="66"/>
                                        </p:tgtEl>
                                      </p:cBhvr>
                                    </p:animEffect>
                                  </p:childTnLst>
                                </p:cTn>
                              </p:par>
                              <p:par>
                                <p:cTn id="85" presetID="3" presetClass="entr" presetSubtype="10"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blinds(horizontal)">
                                      <p:cBhvr>
                                        <p:cTn id="87" dur="500"/>
                                        <p:tgtEl>
                                          <p:spTgt spid="14"/>
                                        </p:tgtEl>
                                      </p:cBhvr>
                                    </p:animEffect>
                                  </p:childTnLst>
                                </p:cTn>
                              </p:par>
                              <p:par>
                                <p:cTn id="88" presetID="3" presetClass="entr" presetSubtype="10" fill="hold"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linds(horizontal)">
                                      <p:cBhvr>
                                        <p:cTn id="90" dur="500"/>
                                        <p:tgtEl>
                                          <p:spTgt spid="73"/>
                                        </p:tgtEl>
                                      </p:cBhvr>
                                    </p:animEffect>
                                  </p:childTnLst>
                                </p:cTn>
                              </p:par>
                              <p:par>
                                <p:cTn id="91" presetID="3" presetClass="entr" presetSubtype="10" fill="hold"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blinds(horizontal)">
                                      <p:cBhvr>
                                        <p:cTn id="93" dur="500"/>
                                        <p:tgtEl>
                                          <p:spTgt spid="74"/>
                                        </p:tgtEl>
                                      </p:cBhvr>
                                    </p:animEffect>
                                  </p:childTnLst>
                                </p:cTn>
                              </p:par>
                              <p:par>
                                <p:cTn id="94" presetID="3" presetClass="entr" presetSubtype="10" fill="hold" nodeType="with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blinds(horizontal)">
                                      <p:cBhvr>
                                        <p:cTn id="96" dur="500"/>
                                        <p:tgtEl>
                                          <p:spTgt spid="72"/>
                                        </p:tgtEl>
                                      </p:cBhvr>
                                    </p:animEffect>
                                  </p:childTnLst>
                                </p:cTn>
                              </p:par>
                              <p:par>
                                <p:cTn id="97" presetID="3" presetClass="entr" presetSubtype="10" fill="hold"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blinds(horizontal)">
                                      <p:cBhvr>
                                        <p:cTn id="99" dur="500"/>
                                        <p:tgtEl>
                                          <p:spTgt spid="68"/>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dissolve">
                                      <p:cBhvr>
                                        <p:cTn id="104" dur="500"/>
                                        <p:tgtEl>
                                          <p:spTgt spid="4"/>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blinds(horizontal)">
                                      <p:cBhvr>
                                        <p:cTn id="107" dur="500"/>
                                        <p:tgtEl>
                                          <p:spTgt spid="69"/>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70"/>
                                        </p:tgtEl>
                                        <p:attrNameLst>
                                          <p:attrName>style.visibility</p:attrName>
                                        </p:attrNameLst>
                                      </p:cBhvr>
                                      <p:to>
                                        <p:strVal val="visible"/>
                                      </p:to>
                                    </p:set>
                                    <p:animEffect transition="in" filter="blinds(horizontal)">
                                      <p:cBhvr>
                                        <p:cTn id="110" dur="500"/>
                                        <p:tgtEl>
                                          <p:spTgt spid="70"/>
                                        </p:tgtEl>
                                      </p:cBhvr>
                                    </p:animEffect>
                                  </p:childTnLst>
                                </p:cTn>
                              </p:par>
                              <p:par>
                                <p:cTn id="111" presetID="3" presetClass="entr" presetSubtype="10" fill="hold"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blinds(horizontal)">
                                      <p:cBhvr>
                                        <p:cTn id="113" dur="500"/>
                                        <p:tgtEl>
                                          <p:spTgt spid="20"/>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38936"/>
                                        </p:tgtEl>
                                        <p:attrNameLst>
                                          <p:attrName>style.visibility</p:attrName>
                                        </p:attrNameLst>
                                      </p:cBhvr>
                                      <p:to>
                                        <p:strVal val="visible"/>
                                      </p:to>
                                    </p:set>
                                    <p:animEffect transition="in" filter="blinds(horizontal)">
                                      <p:cBhvr>
                                        <p:cTn id="116" dur="500"/>
                                        <p:tgtEl>
                                          <p:spTgt spid="38936"/>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38947"/>
                                        </p:tgtEl>
                                        <p:attrNameLst>
                                          <p:attrName>style.visibility</p:attrName>
                                        </p:attrNameLst>
                                      </p:cBhvr>
                                      <p:to>
                                        <p:strVal val="visible"/>
                                      </p:to>
                                    </p:set>
                                    <p:animEffect transition="in" filter="blinds(horizontal)">
                                      <p:cBhvr>
                                        <p:cTn id="119" dur="500"/>
                                        <p:tgtEl>
                                          <p:spTgt spid="38947"/>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38960"/>
                                        </p:tgtEl>
                                        <p:attrNameLst>
                                          <p:attrName>style.visibility</p:attrName>
                                        </p:attrNameLst>
                                      </p:cBhvr>
                                      <p:to>
                                        <p:strVal val="visible"/>
                                      </p:to>
                                    </p:set>
                                    <p:animEffect transition="in" filter="blinds(horizontal)">
                                      <p:cBhvr>
                                        <p:cTn id="122" dur="500"/>
                                        <p:tgtEl>
                                          <p:spTgt spid="3896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wipe(down)">
                                      <p:cBhvr>
                                        <p:cTn id="1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4" grpId="0" animBg="1"/>
      <p:bldP spid="38936" grpId="0"/>
      <p:bldP spid="38937" grpId="0"/>
      <p:bldP spid="54" grpId="0" animBg="1"/>
      <p:bldP spid="56" grpId="0" animBg="1"/>
      <p:bldP spid="57" grpId="0" animBg="1"/>
      <p:bldP spid="58" grpId="0" animBg="1"/>
      <p:bldP spid="59" grpId="0" animBg="1"/>
      <p:bldP spid="60" grpId="0" animBg="1"/>
      <p:bldP spid="38947" grpId="0"/>
      <p:bldP spid="43" grpId="0"/>
      <p:bldP spid="41" grpId="0"/>
      <p:bldP spid="55" grpId="0"/>
      <p:bldP spid="37" grpId="0"/>
      <p:bldP spid="49" grpId="0"/>
      <p:bldP spid="39" grpId="0"/>
      <p:bldP spid="389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9382954-8EAC-4A8F-B907-F9AB25487AB2}" type="slidenum">
              <a:rPr lang="en-US" smtClean="0"/>
              <a:pPr>
                <a:defRPr/>
              </a:pPr>
              <a:t>28</a:t>
            </a:fld>
            <a:endParaRPr lang="en-US"/>
          </a:p>
        </p:txBody>
      </p:sp>
      <p:sp>
        <p:nvSpPr>
          <p:cNvPr id="50179" name="Content Placeholder 2"/>
          <p:cNvSpPr>
            <a:spLocks noGrp="1"/>
          </p:cNvSpPr>
          <p:nvPr>
            <p:ph sz="half" idx="1"/>
          </p:nvPr>
        </p:nvSpPr>
        <p:spPr>
          <a:xfrm>
            <a:off x="268288" y="984701"/>
            <a:ext cx="9017000" cy="5027613"/>
          </a:xfrm>
        </p:spPr>
        <p:txBody>
          <a:bodyPr/>
          <a:lstStyle/>
          <a:p>
            <a:r>
              <a:rPr lang="en-US" sz="2400" dirty="0" smtClean="0"/>
              <a:t>“</a:t>
            </a:r>
            <a:r>
              <a:rPr lang="en-US" sz="2400" dirty="0" smtClean="0"/>
              <a:t>Near-term” technology priorities revolve around</a:t>
            </a:r>
            <a:r>
              <a:rPr lang="en-US" dirty="0" smtClean="0"/>
              <a:t>: </a:t>
            </a:r>
          </a:p>
          <a:p>
            <a:pPr lvl="1"/>
            <a:r>
              <a:rPr lang="en-US" dirty="0" smtClean="0"/>
              <a:t>Consolidation</a:t>
            </a:r>
          </a:p>
          <a:p>
            <a:pPr lvl="1"/>
            <a:r>
              <a:rPr lang="en-US" dirty="0" smtClean="0"/>
              <a:t>Advancing information security</a:t>
            </a:r>
          </a:p>
          <a:p>
            <a:pPr lvl="1"/>
            <a:r>
              <a:rPr lang="en-US" dirty="0" smtClean="0"/>
              <a:t>Transparency and accountability</a:t>
            </a:r>
          </a:p>
          <a:p>
            <a:r>
              <a:rPr lang="en-US" sz="2400" dirty="0" smtClean="0"/>
              <a:t>“Long-term” technology priorities revolve around:</a:t>
            </a:r>
          </a:p>
          <a:p>
            <a:pPr lvl="1"/>
            <a:r>
              <a:rPr lang="en-US" dirty="0" smtClean="0"/>
              <a:t>Health IT adoption</a:t>
            </a:r>
          </a:p>
          <a:p>
            <a:pPr lvl="1"/>
            <a:r>
              <a:rPr lang="en-US" dirty="0" smtClean="0"/>
              <a:t>Energy/environment (renewable energy, advanced battery manufacturing, smart grid</a:t>
            </a:r>
            <a:r>
              <a:rPr lang="en-US" dirty="0" smtClean="0"/>
              <a:t>)</a:t>
            </a:r>
          </a:p>
          <a:p>
            <a:r>
              <a:rPr lang="en-US" sz="2400" dirty="0" smtClean="0"/>
              <a:t>Contractors should stay aware of evolving acquisition reforms</a:t>
            </a:r>
          </a:p>
          <a:p>
            <a:r>
              <a:rPr lang="en-US" sz="2400" dirty="0" smtClean="0"/>
              <a:t>Traditionally “closed” agencies and vehicles may again become accessible.</a:t>
            </a:r>
            <a:endParaRPr lang="en-US" sz="2400" dirty="0" smtClean="0"/>
          </a:p>
          <a:p>
            <a:endParaRPr lang="en-US" sz="2400" dirty="0" smtClean="0"/>
          </a:p>
        </p:txBody>
      </p:sp>
      <p:sp>
        <p:nvSpPr>
          <p:cNvPr id="50180" name="TextBox 3"/>
          <p:cNvSpPr txBox="1">
            <a:spLocks noChangeArrowheads="1"/>
          </p:cNvSpPr>
          <p:nvPr/>
        </p:nvSpPr>
        <p:spPr bwMode="auto">
          <a:xfrm>
            <a:off x="0" y="0"/>
            <a:ext cx="4337050" cy="584200"/>
          </a:xfrm>
          <a:prstGeom prst="rect">
            <a:avLst/>
          </a:prstGeom>
          <a:noFill/>
          <a:ln w="9525">
            <a:noFill/>
            <a:miter lim="800000"/>
            <a:headEnd/>
            <a:tailEnd/>
          </a:ln>
        </p:spPr>
        <p:txBody>
          <a:bodyPr>
            <a:spAutoFit/>
          </a:bodyPr>
          <a:lstStyle/>
          <a:p>
            <a:r>
              <a:rPr lang="en-US" sz="3200" dirty="0"/>
              <a:t>INPUT’s Take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bwMode="auto">
          <a:xfrm>
            <a:off x="557213" y="2525713"/>
            <a:ext cx="8226425" cy="1828800"/>
          </a:xfrm>
          <a:prstGeom prst="rect">
            <a:avLst/>
          </a:prstGeom>
          <a:noFill/>
          <a:ln>
            <a:miter lim="800000"/>
            <a:headEnd/>
            <a:tailEnd/>
          </a:ln>
        </p:spPr>
        <p:txBody>
          <a:bodyPr lIns="0"/>
          <a:lstStyle/>
          <a:p>
            <a:pPr algn="ctr" eaLnBrk="1" hangingPunct="1"/>
            <a:r>
              <a:rPr lang="en-US" sz="4800" smtClean="0">
                <a:solidFill>
                  <a:srgbClr val="800000"/>
                </a:solidFill>
              </a:rPr>
              <a:t>Q&amp;A</a:t>
            </a:r>
            <a:endParaRPr lang="en-US" sz="4800" smtClean="0">
              <a:solidFill>
                <a:srgbClr val="800000"/>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FY2011 Budget Request Overview</a:t>
            </a:r>
          </a:p>
        </p:txBody>
      </p:sp>
      <p:sp>
        <p:nvSpPr>
          <p:cNvPr id="3" name="Content Placeholder 2"/>
          <p:cNvSpPr>
            <a:spLocks noGrp="1"/>
          </p:cNvSpPr>
          <p:nvPr>
            <p:ph idx="1"/>
          </p:nvPr>
        </p:nvSpPr>
        <p:spPr>
          <a:xfrm>
            <a:off x="290513" y="976313"/>
            <a:ext cx="8993187" cy="5027612"/>
          </a:xfrm>
        </p:spPr>
        <p:txBody>
          <a:bodyPr/>
          <a:lstStyle/>
          <a:p>
            <a:pPr>
              <a:defRPr/>
            </a:pPr>
            <a:r>
              <a:rPr lang="en-US" sz="2000" dirty="0" smtClean="0"/>
              <a:t>$2.3 trillion in mandatory spending</a:t>
            </a:r>
          </a:p>
          <a:p>
            <a:pPr lvl="1">
              <a:defRPr/>
            </a:pPr>
            <a:r>
              <a:rPr lang="en-US" sz="1800" dirty="0" smtClean="0"/>
              <a:t>2% increase over FY2010</a:t>
            </a:r>
          </a:p>
          <a:p>
            <a:pPr>
              <a:defRPr/>
            </a:pPr>
            <a:r>
              <a:rPr lang="en-US" sz="2000" dirty="0" smtClean="0"/>
              <a:t>$1.1 trillion in regular discretionary budget authority</a:t>
            </a:r>
          </a:p>
          <a:p>
            <a:pPr lvl="1">
              <a:defRPr/>
            </a:pPr>
            <a:r>
              <a:rPr lang="en-US" sz="2000" dirty="0" smtClean="0"/>
              <a:t>Three-year discretionary spending freeze	</a:t>
            </a:r>
          </a:p>
          <a:p>
            <a:pPr lvl="2">
              <a:defRPr/>
            </a:pPr>
            <a:r>
              <a:rPr lang="en-US" sz="1800" dirty="0" smtClean="0"/>
              <a:t>Excludes security spending – Defense, VA, DHS and the DOE’s National Nuclear Security Administration </a:t>
            </a:r>
          </a:p>
          <a:p>
            <a:pPr lvl="2">
              <a:defRPr/>
            </a:pPr>
            <a:r>
              <a:rPr lang="en-US" sz="1800" dirty="0" smtClean="0"/>
              <a:t>Freezes discretionary spending at FY2011 level (2.8% higher than FY10 enacted budget) through FY2013</a:t>
            </a:r>
          </a:p>
          <a:p>
            <a:pPr marL="400050" lvl="1" indent="-400050">
              <a:buClrTx/>
              <a:buSzPct val="75000"/>
              <a:buFont typeface="Verdana" pitchFamily="34" charset="0"/>
              <a:buBlip>
                <a:blip r:embed="rId3"/>
              </a:buBlip>
              <a:defRPr/>
            </a:pPr>
            <a:r>
              <a:rPr lang="en-US" sz="2000" dirty="0" smtClean="0"/>
              <a:t>Expansion of some stimulus initiatives (e.g. health IT, Medicaid support, infrastructure)</a:t>
            </a:r>
          </a:p>
          <a:p>
            <a:pPr>
              <a:defRPr/>
            </a:pPr>
            <a:r>
              <a:rPr lang="en-US" sz="2000" dirty="0" smtClean="0"/>
              <a:t>Priorities include:</a:t>
            </a:r>
          </a:p>
          <a:p>
            <a:pPr lvl="1">
              <a:defRPr/>
            </a:pPr>
            <a:r>
              <a:rPr lang="en-US" sz="1800" dirty="0" smtClean="0">
                <a:ea typeface="+mn-ea"/>
                <a:cs typeface="+mn-cs"/>
              </a:rPr>
              <a:t>Healthcare/Health IT</a:t>
            </a:r>
          </a:p>
          <a:p>
            <a:pPr lvl="1">
              <a:defRPr/>
            </a:pPr>
            <a:r>
              <a:rPr lang="en-US" sz="1800" dirty="0" smtClean="0">
                <a:ea typeface="+mn-ea"/>
                <a:cs typeface="+mn-cs"/>
              </a:rPr>
              <a:t>Job creation</a:t>
            </a:r>
          </a:p>
          <a:p>
            <a:pPr lvl="1">
              <a:defRPr/>
            </a:pPr>
            <a:r>
              <a:rPr lang="en-US" sz="1800" dirty="0" smtClean="0">
                <a:ea typeface="+mn-ea"/>
                <a:cs typeface="+mn-cs"/>
              </a:rPr>
              <a:t>Education</a:t>
            </a:r>
          </a:p>
          <a:p>
            <a:pPr lvl="1">
              <a:defRPr/>
            </a:pPr>
            <a:r>
              <a:rPr lang="en-US" sz="1800" dirty="0" smtClean="0">
                <a:ea typeface="+mn-ea"/>
                <a:cs typeface="+mn-cs"/>
              </a:rPr>
              <a:t>Energy</a:t>
            </a:r>
          </a:p>
          <a:p>
            <a:pPr lvl="1">
              <a:buFont typeface="Verdana" pitchFamily="34" charset="0"/>
              <a:buNone/>
              <a:defRPr/>
            </a:pPr>
            <a:endParaRPr lang="en-US" sz="2000" dirty="0" smtClean="0">
              <a:ea typeface="+mn-ea"/>
              <a:cs typeface="+mn-cs"/>
            </a:endParaRPr>
          </a:p>
          <a:p>
            <a:pPr>
              <a:defRPr/>
            </a:pPr>
            <a:endParaRPr lang="en-US" sz="2400" dirty="0"/>
          </a:p>
        </p:txBody>
      </p:sp>
      <p:sp>
        <p:nvSpPr>
          <p:cNvPr id="5124" name="Slide Number Placeholder 3"/>
          <p:cNvSpPr>
            <a:spLocks noGrp="1"/>
          </p:cNvSpPr>
          <p:nvPr>
            <p:ph type="sldNum" sz="quarter" idx="10"/>
          </p:nvPr>
        </p:nvSpPr>
        <p:spPr/>
        <p:txBody>
          <a:bodyPr/>
          <a:lstStyle/>
          <a:p>
            <a:pPr>
              <a:defRPr/>
            </a:pPr>
            <a:fld id="{9400C6D5-9968-472C-AD67-DA09F07B9CEE}" type="slidenum">
              <a:rPr lang="en-US" smtClean="0"/>
              <a:pPr>
                <a:defRPr/>
              </a:pPr>
              <a:t>3</a:t>
            </a:fld>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0" y="1456469"/>
          <a:ext cx="9601200" cy="4791930"/>
        </p:xfrm>
        <a:graphic>
          <a:graphicData uri="http://schemas.openxmlformats.org/drawingml/2006/chart">
            <c:chart xmlns:c="http://schemas.openxmlformats.org/drawingml/2006/chart" xmlns:r="http://schemas.openxmlformats.org/officeDocument/2006/relationships" r:id="rId3"/>
          </a:graphicData>
        </a:graphic>
      </p:graphicFrame>
      <p:sp>
        <p:nvSpPr>
          <p:cNvPr id="40964" name="Slide Number Placeholder 1"/>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79E4499-B7F5-47CE-A7A8-12A92A5B40EB}" type="slidenum">
              <a:rPr lang="en-US" smtClean="0"/>
              <a:pPr>
                <a:defRPr/>
              </a:pPr>
              <a:t>4</a:t>
            </a:fld>
            <a:endParaRPr lang="en-US" smtClean="0"/>
          </a:p>
        </p:txBody>
      </p:sp>
      <p:sp>
        <p:nvSpPr>
          <p:cNvPr id="4" name="Title 1"/>
          <p:cNvSpPr txBox="1">
            <a:spLocks/>
          </p:cNvSpPr>
          <p:nvPr/>
        </p:nvSpPr>
        <p:spPr>
          <a:xfrm>
            <a:off x="215900" y="179648"/>
            <a:ext cx="7795337" cy="547688"/>
          </a:xfrm>
          <a:prstGeom prst="rect">
            <a:avLst/>
          </a:prstGeom>
        </p:spPr>
        <p:txBody>
          <a:bodyPr/>
          <a:lstStyle/>
          <a:p>
            <a:pPr>
              <a:defRPr/>
            </a:pPr>
            <a:r>
              <a:rPr lang="en-US" sz="2800" b="1" kern="0" dirty="0">
                <a:latin typeface="+mj-lt"/>
                <a:ea typeface="+mj-ea"/>
                <a:cs typeface="+mj-cs"/>
              </a:rPr>
              <a:t>FY2011 IT Budget Request</a:t>
            </a:r>
          </a:p>
        </p:txBody>
      </p:sp>
      <p:sp>
        <p:nvSpPr>
          <p:cNvPr id="22534" name="TextBox 6"/>
          <p:cNvSpPr txBox="1">
            <a:spLocks noChangeArrowheads="1"/>
          </p:cNvSpPr>
          <p:nvPr/>
        </p:nvSpPr>
        <p:spPr bwMode="auto">
          <a:xfrm>
            <a:off x="4595813" y="6299200"/>
            <a:ext cx="5075237" cy="277813"/>
          </a:xfrm>
          <a:prstGeom prst="rect">
            <a:avLst/>
          </a:prstGeom>
          <a:noFill/>
          <a:ln w="9525">
            <a:noFill/>
            <a:miter lim="800000"/>
            <a:headEnd/>
            <a:tailEnd/>
          </a:ln>
        </p:spPr>
        <p:txBody>
          <a:bodyPr>
            <a:spAutoFit/>
          </a:bodyPr>
          <a:lstStyle/>
          <a:p>
            <a:r>
              <a:rPr lang="en-US" sz="1200" i="1">
                <a:solidFill>
                  <a:srgbClr val="000000"/>
                </a:solidFill>
              </a:rPr>
              <a:t>Source: FY2011 OMB’s Report on Information Technology (Exhibit 53)</a:t>
            </a:r>
          </a:p>
        </p:txBody>
      </p:sp>
      <p:sp>
        <p:nvSpPr>
          <p:cNvPr id="22535" name="TextBox 4"/>
          <p:cNvSpPr txBox="1">
            <a:spLocks noChangeArrowheads="1"/>
          </p:cNvSpPr>
          <p:nvPr/>
        </p:nvSpPr>
        <p:spPr bwMode="auto">
          <a:xfrm>
            <a:off x="5446713" y="1276350"/>
            <a:ext cx="3514725" cy="647700"/>
          </a:xfrm>
          <a:prstGeom prst="rect">
            <a:avLst/>
          </a:prstGeom>
          <a:solidFill>
            <a:srgbClr val="800000"/>
          </a:solidFill>
          <a:ln w="9525">
            <a:noFill/>
            <a:miter lim="800000"/>
            <a:headEnd/>
            <a:tailEnd/>
          </a:ln>
          <a:effectLst>
            <a:outerShdw blurRad="50800" dist="38100" dir="2700000" algn="tl" rotWithShape="0">
              <a:prstClr val="black">
                <a:alpha val="40000"/>
              </a:prstClr>
            </a:outerShdw>
          </a:effectLst>
        </p:spPr>
        <p:txBody>
          <a:bodyPr wrap="none">
            <a:spAutoFit/>
          </a:bodyPr>
          <a:lstStyle/>
          <a:p>
            <a:r>
              <a:rPr lang="en-US" dirty="0"/>
              <a:t>Total IT Budget Request: $79.4B</a:t>
            </a:r>
          </a:p>
          <a:p>
            <a:r>
              <a:rPr lang="en-US" dirty="0"/>
              <a:t>Overall Percent Change: -1.6%</a:t>
            </a:r>
          </a:p>
        </p:txBody>
      </p:sp>
      <p:pic>
        <p:nvPicPr>
          <p:cNvPr id="22536" name="Picture 10" descr="PPP_CGENE_CLP_BlurbBox.png"/>
          <p:cNvPicPr>
            <a:picLocks/>
          </p:cNvPicPr>
          <p:nvPr/>
        </p:nvPicPr>
        <p:blipFill>
          <a:blip r:embed="rId4" cstate="print"/>
          <a:srcRect/>
          <a:stretch>
            <a:fillRect/>
          </a:stretch>
        </p:blipFill>
        <p:spPr bwMode="auto">
          <a:xfrm>
            <a:off x="1508125" y="1641475"/>
            <a:ext cx="708025" cy="433388"/>
          </a:xfrm>
          <a:prstGeom prst="rect">
            <a:avLst/>
          </a:prstGeom>
          <a:noFill/>
          <a:ln w="9525">
            <a:noFill/>
            <a:miter lim="800000"/>
            <a:headEnd/>
            <a:tailEnd/>
          </a:ln>
        </p:spPr>
      </p:pic>
      <p:sp>
        <p:nvSpPr>
          <p:cNvPr id="22537" name="TextBox 17"/>
          <p:cNvSpPr txBox="1">
            <a:spLocks noChangeArrowheads="1"/>
          </p:cNvSpPr>
          <p:nvPr/>
        </p:nvSpPr>
        <p:spPr bwMode="auto">
          <a:xfrm>
            <a:off x="1535113" y="1676400"/>
            <a:ext cx="703262" cy="307975"/>
          </a:xfrm>
          <a:prstGeom prst="rect">
            <a:avLst/>
          </a:prstGeom>
          <a:noFill/>
          <a:ln w="9525">
            <a:noFill/>
            <a:miter lim="800000"/>
            <a:headEnd/>
            <a:tailEnd/>
          </a:ln>
        </p:spPr>
        <p:txBody>
          <a:bodyPr>
            <a:spAutoFit/>
          </a:bodyPr>
          <a:lstStyle/>
          <a:p>
            <a:r>
              <a:rPr lang="en-US" sz="1400" b="1">
                <a:solidFill>
                  <a:schemeClr val="tx1"/>
                </a:solidFill>
              </a:rPr>
              <a:t>+7%</a:t>
            </a:r>
          </a:p>
        </p:txBody>
      </p:sp>
      <p:pic>
        <p:nvPicPr>
          <p:cNvPr id="22538" name="Picture 18" descr="PPP_CGENE_CLP_BlurbBox.png"/>
          <p:cNvPicPr>
            <a:picLocks/>
          </p:cNvPicPr>
          <p:nvPr/>
        </p:nvPicPr>
        <p:blipFill>
          <a:blip r:embed="rId4" cstate="print"/>
          <a:srcRect/>
          <a:stretch>
            <a:fillRect/>
          </a:stretch>
        </p:blipFill>
        <p:spPr bwMode="auto">
          <a:xfrm>
            <a:off x="2997200" y="3833813"/>
            <a:ext cx="708025" cy="433387"/>
          </a:xfrm>
          <a:prstGeom prst="rect">
            <a:avLst/>
          </a:prstGeom>
          <a:noFill/>
          <a:ln w="9525">
            <a:noFill/>
            <a:miter lim="800000"/>
            <a:headEnd/>
            <a:tailEnd/>
          </a:ln>
        </p:spPr>
      </p:pic>
      <p:sp>
        <p:nvSpPr>
          <p:cNvPr id="22539" name="TextBox 19"/>
          <p:cNvSpPr txBox="1">
            <a:spLocks noChangeArrowheads="1"/>
          </p:cNvSpPr>
          <p:nvPr/>
        </p:nvSpPr>
        <p:spPr bwMode="auto">
          <a:xfrm>
            <a:off x="3024188" y="3868738"/>
            <a:ext cx="703262" cy="307975"/>
          </a:xfrm>
          <a:prstGeom prst="rect">
            <a:avLst/>
          </a:prstGeom>
          <a:noFill/>
          <a:ln w="9525">
            <a:noFill/>
            <a:miter lim="800000"/>
            <a:headEnd/>
            <a:tailEnd/>
          </a:ln>
        </p:spPr>
        <p:txBody>
          <a:bodyPr>
            <a:spAutoFit/>
          </a:bodyPr>
          <a:lstStyle/>
          <a:p>
            <a:r>
              <a:rPr lang="en-US" sz="1400" b="1">
                <a:solidFill>
                  <a:schemeClr val="tx1"/>
                </a:solidFill>
              </a:rPr>
              <a:t>+7%</a:t>
            </a:r>
          </a:p>
        </p:txBody>
      </p:sp>
      <p:pic>
        <p:nvPicPr>
          <p:cNvPr id="22540" name="Picture 20" descr="PPP_CGENE_CLP_BlurbBox.png"/>
          <p:cNvPicPr>
            <a:picLocks/>
          </p:cNvPicPr>
          <p:nvPr/>
        </p:nvPicPr>
        <p:blipFill>
          <a:blip r:embed="rId4" cstate="print"/>
          <a:srcRect/>
          <a:stretch>
            <a:fillRect/>
          </a:stretch>
        </p:blipFill>
        <p:spPr bwMode="auto">
          <a:xfrm>
            <a:off x="4756150" y="3657600"/>
            <a:ext cx="706438" cy="433388"/>
          </a:xfrm>
          <a:prstGeom prst="rect">
            <a:avLst/>
          </a:prstGeom>
          <a:noFill/>
          <a:ln w="9525">
            <a:noFill/>
            <a:miter lim="800000"/>
            <a:headEnd/>
            <a:tailEnd/>
          </a:ln>
        </p:spPr>
      </p:pic>
      <p:sp>
        <p:nvSpPr>
          <p:cNvPr id="22541" name="TextBox 21"/>
          <p:cNvSpPr txBox="1">
            <a:spLocks noChangeArrowheads="1"/>
          </p:cNvSpPr>
          <p:nvPr/>
        </p:nvSpPr>
        <p:spPr bwMode="auto">
          <a:xfrm>
            <a:off x="4759325" y="3692525"/>
            <a:ext cx="785813" cy="307975"/>
          </a:xfrm>
          <a:prstGeom prst="rect">
            <a:avLst/>
          </a:prstGeom>
          <a:noFill/>
          <a:ln w="9525">
            <a:noFill/>
            <a:miter lim="800000"/>
            <a:headEnd/>
            <a:tailEnd/>
          </a:ln>
        </p:spPr>
        <p:txBody>
          <a:bodyPr>
            <a:spAutoFit/>
          </a:bodyPr>
          <a:lstStyle/>
          <a:p>
            <a:r>
              <a:rPr lang="en-US" sz="1400" b="1">
                <a:solidFill>
                  <a:schemeClr val="tx1"/>
                </a:solidFill>
              </a:rPr>
              <a:t>-63%</a:t>
            </a:r>
          </a:p>
        </p:txBody>
      </p:sp>
      <p:grpSp>
        <p:nvGrpSpPr>
          <p:cNvPr id="2" name="Group 30"/>
          <p:cNvGrpSpPr>
            <a:grpSpLocks/>
          </p:cNvGrpSpPr>
          <p:nvPr/>
        </p:nvGrpSpPr>
        <p:grpSpPr bwMode="auto">
          <a:xfrm>
            <a:off x="6753225" y="4044950"/>
            <a:ext cx="819150" cy="433388"/>
            <a:chOff x="6752493" y="4044460"/>
            <a:chExt cx="820615" cy="433755"/>
          </a:xfrm>
        </p:grpSpPr>
        <p:pic>
          <p:nvPicPr>
            <p:cNvPr id="22553" name="Picture 22" descr="PPP_CGENE_CLP_BlurbBox.png"/>
            <p:cNvPicPr>
              <a:picLocks/>
            </p:cNvPicPr>
            <p:nvPr/>
          </p:nvPicPr>
          <p:blipFill>
            <a:blip r:embed="rId4" cstate="print"/>
            <a:srcRect/>
            <a:stretch>
              <a:fillRect/>
            </a:stretch>
          </p:blipFill>
          <p:spPr bwMode="auto">
            <a:xfrm>
              <a:off x="6783754" y="4044460"/>
              <a:ext cx="707293" cy="433755"/>
            </a:xfrm>
            <a:prstGeom prst="rect">
              <a:avLst/>
            </a:prstGeom>
            <a:noFill/>
            <a:ln w="9525">
              <a:noFill/>
              <a:miter lim="800000"/>
              <a:headEnd/>
              <a:tailEnd/>
            </a:ln>
          </p:spPr>
        </p:pic>
        <p:sp>
          <p:nvSpPr>
            <p:cNvPr id="22554" name="TextBox 23"/>
            <p:cNvSpPr txBox="1">
              <a:spLocks noChangeArrowheads="1"/>
            </p:cNvSpPr>
            <p:nvPr/>
          </p:nvSpPr>
          <p:spPr bwMode="auto">
            <a:xfrm>
              <a:off x="6752493" y="4079631"/>
              <a:ext cx="820615" cy="307777"/>
            </a:xfrm>
            <a:prstGeom prst="rect">
              <a:avLst/>
            </a:prstGeom>
            <a:noFill/>
            <a:ln w="9525">
              <a:noFill/>
              <a:miter lim="800000"/>
              <a:headEnd/>
              <a:tailEnd/>
            </a:ln>
          </p:spPr>
          <p:txBody>
            <a:bodyPr>
              <a:spAutoFit/>
            </a:bodyPr>
            <a:lstStyle/>
            <a:p>
              <a:r>
                <a:rPr lang="en-US" sz="1400" b="1">
                  <a:solidFill>
                    <a:schemeClr val="tx1"/>
                  </a:solidFill>
                </a:rPr>
                <a:t>+33%</a:t>
              </a:r>
            </a:p>
          </p:txBody>
        </p:sp>
      </p:grpSp>
      <p:pic>
        <p:nvPicPr>
          <p:cNvPr id="22545" name="Picture 26" descr="PPP_CGENE_CLP_BlurbBox.png"/>
          <p:cNvPicPr>
            <a:picLocks/>
          </p:cNvPicPr>
          <p:nvPr/>
        </p:nvPicPr>
        <p:blipFill>
          <a:blip r:embed="rId4" cstate="print"/>
          <a:srcRect/>
          <a:stretch>
            <a:fillRect/>
          </a:stretch>
        </p:blipFill>
        <p:spPr bwMode="auto">
          <a:xfrm>
            <a:off x="8518525" y="4032250"/>
            <a:ext cx="708025" cy="434975"/>
          </a:xfrm>
          <a:prstGeom prst="rect">
            <a:avLst/>
          </a:prstGeom>
          <a:noFill/>
          <a:ln w="9525">
            <a:noFill/>
            <a:miter lim="800000"/>
            <a:headEnd/>
            <a:tailEnd/>
          </a:ln>
        </p:spPr>
      </p:pic>
      <p:sp>
        <p:nvSpPr>
          <p:cNvPr id="22546" name="TextBox 27"/>
          <p:cNvSpPr txBox="1">
            <a:spLocks noChangeArrowheads="1"/>
          </p:cNvSpPr>
          <p:nvPr/>
        </p:nvSpPr>
        <p:spPr bwMode="auto">
          <a:xfrm>
            <a:off x="8475663" y="4067175"/>
            <a:ext cx="809625" cy="307975"/>
          </a:xfrm>
          <a:prstGeom prst="rect">
            <a:avLst/>
          </a:prstGeom>
          <a:noFill/>
          <a:ln w="9525">
            <a:noFill/>
            <a:miter lim="800000"/>
            <a:headEnd/>
            <a:tailEnd/>
          </a:ln>
        </p:spPr>
        <p:txBody>
          <a:bodyPr>
            <a:spAutoFit/>
          </a:bodyPr>
          <a:lstStyle/>
          <a:p>
            <a:r>
              <a:rPr lang="en-US" sz="1400" b="1">
                <a:solidFill>
                  <a:schemeClr val="tx1"/>
                </a:solidFill>
              </a:rPr>
              <a:t>+25.4%</a:t>
            </a:r>
          </a:p>
        </p:txBody>
      </p:sp>
      <p:grpSp>
        <p:nvGrpSpPr>
          <p:cNvPr id="3" name="Group 31"/>
          <p:cNvGrpSpPr>
            <a:grpSpLocks/>
          </p:cNvGrpSpPr>
          <p:nvPr/>
        </p:nvGrpSpPr>
        <p:grpSpPr bwMode="auto">
          <a:xfrm>
            <a:off x="5505450" y="3962400"/>
            <a:ext cx="708025" cy="433388"/>
            <a:chOff x="6783754" y="4044460"/>
            <a:chExt cx="707293" cy="433755"/>
          </a:xfrm>
        </p:grpSpPr>
        <p:pic>
          <p:nvPicPr>
            <p:cNvPr id="22551" name="Picture 32" descr="PPP_CGENE_CLP_BlurbBox.png"/>
            <p:cNvPicPr>
              <a:picLocks/>
            </p:cNvPicPr>
            <p:nvPr/>
          </p:nvPicPr>
          <p:blipFill>
            <a:blip r:embed="rId4" cstate="print"/>
            <a:srcRect/>
            <a:stretch>
              <a:fillRect/>
            </a:stretch>
          </p:blipFill>
          <p:spPr bwMode="auto">
            <a:xfrm>
              <a:off x="6783754" y="4044460"/>
              <a:ext cx="707293" cy="433755"/>
            </a:xfrm>
            <a:prstGeom prst="rect">
              <a:avLst/>
            </a:prstGeom>
            <a:noFill/>
            <a:ln w="9525">
              <a:noFill/>
              <a:miter lim="800000"/>
              <a:headEnd/>
              <a:tailEnd/>
            </a:ln>
          </p:spPr>
        </p:pic>
        <p:sp>
          <p:nvSpPr>
            <p:cNvPr id="22552" name="TextBox 33"/>
            <p:cNvSpPr txBox="1">
              <a:spLocks noChangeArrowheads="1"/>
            </p:cNvSpPr>
            <p:nvPr/>
          </p:nvSpPr>
          <p:spPr bwMode="auto">
            <a:xfrm>
              <a:off x="6881446" y="4079631"/>
              <a:ext cx="562707" cy="307777"/>
            </a:xfrm>
            <a:prstGeom prst="rect">
              <a:avLst/>
            </a:prstGeom>
            <a:noFill/>
            <a:ln w="9525">
              <a:noFill/>
              <a:miter lim="800000"/>
              <a:headEnd/>
              <a:tailEnd/>
            </a:ln>
          </p:spPr>
          <p:txBody>
            <a:bodyPr>
              <a:spAutoFit/>
            </a:bodyPr>
            <a:lstStyle/>
            <a:p>
              <a:r>
                <a:rPr lang="en-US" sz="1400" b="1">
                  <a:solidFill>
                    <a:schemeClr val="tx1"/>
                  </a:solidFill>
                </a:rPr>
                <a:t>-5%</a:t>
              </a:r>
            </a:p>
          </p:txBody>
        </p:sp>
      </p:grpSp>
      <p:grpSp>
        <p:nvGrpSpPr>
          <p:cNvPr id="5" name="Group 34"/>
          <p:cNvGrpSpPr>
            <a:grpSpLocks/>
          </p:cNvGrpSpPr>
          <p:nvPr/>
        </p:nvGrpSpPr>
        <p:grpSpPr bwMode="auto">
          <a:xfrm>
            <a:off x="1789113" y="3587750"/>
            <a:ext cx="731837" cy="433388"/>
            <a:chOff x="6783754" y="4044460"/>
            <a:chExt cx="730738" cy="433755"/>
          </a:xfrm>
        </p:grpSpPr>
        <p:pic>
          <p:nvPicPr>
            <p:cNvPr id="22549" name="Picture 35" descr="PPP_CGENE_CLP_BlurbBox.png"/>
            <p:cNvPicPr>
              <a:picLocks/>
            </p:cNvPicPr>
            <p:nvPr/>
          </p:nvPicPr>
          <p:blipFill>
            <a:blip r:embed="rId4" cstate="print"/>
            <a:srcRect/>
            <a:stretch>
              <a:fillRect/>
            </a:stretch>
          </p:blipFill>
          <p:spPr bwMode="auto">
            <a:xfrm>
              <a:off x="6783754" y="4044460"/>
              <a:ext cx="707293" cy="433755"/>
            </a:xfrm>
            <a:prstGeom prst="rect">
              <a:avLst/>
            </a:prstGeom>
            <a:noFill/>
            <a:ln w="9525">
              <a:noFill/>
              <a:miter lim="800000"/>
              <a:headEnd/>
              <a:tailEnd/>
            </a:ln>
          </p:spPr>
        </p:pic>
        <p:sp>
          <p:nvSpPr>
            <p:cNvPr id="22550" name="TextBox 36"/>
            <p:cNvSpPr txBox="1">
              <a:spLocks noChangeArrowheads="1"/>
            </p:cNvSpPr>
            <p:nvPr/>
          </p:nvSpPr>
          <p:spPr bwMode="auto">
            <a:xfrm>
              <a:off x="6869724" y="4079631"/>
              <a:ext cx="644768" cy="307777"/>
            </a:xfrm>
            <a:prstGeom prst="rect">
              <a:avLst/>
            </a:prstGeom>
            <a:noFill/>
            <a:ln w="9525">
              <a:noFill/>
              <a:miter lim="800000"/>
              <a:headEnd/>
              <a:tailEnd/>
            </a:ln>
          </p:spPr>
          <p:txBody>
            <a:bodyPr>
              <a:spAutoFit/>
            </a:bodyPr>
            <a:lstStyle/>
            <a:p>
              <a:r>
                <a:rPr lang="en-US" sz="1400" b="1">
                  <a:solidFill>
                    <a:schemeClr val="tx1"/>
                  </a:solidFill>
                </a:rPr>
                <a:t>-2%</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FY11 Budget Request Trends and Priorities</a:t>
            </a:r>
          </a:p>
        </p:txBody>
      </p:sp>
      <p:sp>
        <p:nvSpPr>
          <p:cNvPr id="4099" name="Slide Number Placeholder 2"/>
          <p:cNvSpPr>
            <a:spLocks noGrp="1"/>
          </p:cNvSpPr>
          <p:nvPr>
            <p:ph type="sldNum" sz="quarter" idx="10"/>
          </p:nvPr>
        </p:nvSpPr>
        <p:spPr/>
        <p:txBody>
          <a:bodyPr/>
          <a:lstStyle/>
          <a:p>
            <a:pPr>
              <a:defRPr/>
            </a:pPr>
            <a:fld id="{040A6CE1-7877-4053-97E0-889B53BC0C7D}" type="slidenum">
              <a:rPr lang="en-US" smtClean="0"/>
              <a:pPr>
                <a:defRPr/>
              </a:pPr>
              <a:t>5</a:t>
            </a:fld>
            <a:endParaRPr lang="en-US" dirty="0" smtClean="0"/>
          </a:p>
        </p:txBody>
      </p:sp>
      <p:grpSp>
        <p:nvGrpSpPr>
          <p:cNvPr id="2" name="Group 42"/>
          <p:cNvGrpSpPr>
            <a:grpSpLocks/>
          </p:cNvGrpSpPr>
          <p:nvPr/>
        </p:nvGrpSpPr>
        <p:grpSpPr bwMode="auto">
          <a:xfrm>
            <a:off x="261938" y="1758950"/>
            <a:ext cx="9215437" cy="4732338"/>
            <a:chOff x="58056" y="895423"/>
            <a:chExt cx="9419751" cy="5395884"/>
          </a:xfrm>
        </p:grpSpPr>
        <p:sp>
          <p:nvSpPr>
            <p:cNvPr id="42" name="Hexagon 41"/>
            <p:cNvSpPr/>
            <p:nvPr/>
          </p:nvSpPr>
          <p:spPr bwMode="auto">
            <a:xfrm>
              <a:off x="4556404" y="2912279"/>
              <a:ext cx="1828801" cy="1344749"/>
            </a:xfrm>
            <a:prstGeom prst="hexagon">
              <a:avLst/>
            </a:prstGeom>
            <a:solidFill>
              <a:schemeClr val="bg1">
                <a:lumMod val="85000"/>
              </a:schemeClr>
            </a:solidFill>
            <a:ln w="9525" cap="flat" cmpd="sng" algn="ctr">
              <a:noFill/>
              <a:prstDash val="solid"/>
              <a:round/>
              <a:headEnd type="none" w="sm" len="sm"/>
              <a:tailEnd type="none" w="sm" len="sm"/>
            </a:ln>
            <a:effectLst/>
            <a:scene3d>
              <a:camera prst="orthographicFront">
                <a:rot lat="0" lon="0" rev="0"/>
              </a:camera>
              <a:lightRig rig="chilly" dir="t">
                <a:rot lat="0" lon="0" rev="18480000"/>
              </a:lightRig>
            </a:scene3d>
            <a:sp3d prstMaterial="clear">
              <a:bevelT h="63500"/>
            </a:sp3d>
          </p:spPr>
          <p:txBody>
            <a:bodyPr/>
            <a:lstStyle/>
            <a:p>
              <a:pPr>
                <a:defRPr/>
              </a:pPr>
              <a:endParaRPr lang="en-US" sz="1400" dirty="0"/>
            </a:p>
          </p:txBody>
        </p:sp>
        <p:sp>
          <p:nvSpPr>
            <p:cNvPr id="14" name="Hexagon 13"/>
            <p:cNvSpPr/>
            <p:nvPr/>
          </p:nvSpPr>
          <p:spPr bwMode="auto">
            <a:xfrm>
              <a:off x="4601008" y="2912278"/>
              <a:ext cx="1886857" cy="1344749"/>
            </a:xfrm>
            <a:prstGeom prst="hexagon">
              <a:avLst/>
            </a:prstGeom>
            <a:solidFill>
              <a:srgbClr val="CC9900"/>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dirty="0">
                  <a:solidFill>
                    <a:schemeClr val="bg1"/>
                  </a:solidFill>
                </a:rPr>
                <a:t>Stimulus and Job Creation</a:t>
              </a:r>
            </a:p>
          </p:txBody>
        </p:sp>
        <p:sp>
          <p:nvSpPr>
            <p:cNvPr id="15" name="Hexagon 14"/>
            <p:cNvSpPr/>
            <p:nvPr/>
          </p:nvSpPr>
          <p:spPr bwMode="auto">
            <a:xfrm>
              <a:off x="4557466" y="4257028"/>
              <a:ext cx="1886857" cy="1344749"/>
            </a:xfrm>
            <a:prstGeom prst="hexagon">
              <a:avLst/>
            </a:prstGeom>
            <a:solidFill>
              <a:srgbClr val="0098BC"/>
            </a:solidFill>
            <a:ln w="9525"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en-US" sz="1400" dirty="0"/>
            </a:p>
          </p:txBody>
        </p:sp>
        <p:sp>
          <p:nvSpPr>
            <p:cNvPr id="17" name="Hexagon 16"/>
            <p:cNvSpPr/>
            <p:nvPr/>
          </p:nvSpPr>
          <p:spPr bwMode="auto">
            <a:xfrm>
              <a:off x="6037923" y="2247422"/>
              <a:ext cx="1886857" cy="1344749"/>
            </a:xfrm>
            <a:prstGeom prst="hexagon">
              <a:avLst/>
            </a:prstGeom>
            <a:solidFill>
              <a:srgbClr val="0098BC"/>
            </a:solidFill>
            <a:ln w="9525"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en-US" sz="1400" dirty="0"/>
            </a:p>
          </p:txBody>
        </p:sp>
        <p:sp>
          <p:nvSpPr>
            <p:cNvPr id="18" name="Hexagon 17"/>
            <p:cNvSpPr/>
            <p:nvPr/>
          </p:nvSpPr>
          <p:spPr bwMode="auto">
            <a:xfrm>
              <a:off x="4557466" y="1567529"/>
              <a:ext cx="1886857" cy="1344749"/>
            </a:xfrm>
            <a:prstGeom prst="hexagon">
              <a:avLst/>
            </a:prstGeom>
            <a:solidFill>
              <a:srgbClr val="0098BC"/>
            </a:solidFill>
            <a:ln w="9525"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en-US" sz="1400" dirty="0"/>
            </a:p>
          </p:txBody>
        </p:sp>
        <p:sp>
          <p:nvSpPr>
            <p:cNvPr id="19" name="Hexagon 18"/>
            <p:cNvSpPr/>
            <p:nvPr/>
          </p:nvSpPr>
          <p:spPr bwMode="auto">
            <a:xfrm>
              <a:off x="6037923" y="3584653"/>
              <a:ext cx="1886857" cy="1344749"/>
            </a:xfrm>
            <a:prstGeom prst="hexagon">
              <a:avLst/>
            </a:prstGeom>
            <a:solidFill>
              <a:srgbClr val="0098BC"/>
            </a:solidFill>
            <a:ln w="9525"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en-US" sz="1400" dirty="0"/>
            </a:p>
          </p:txBody>
        </p:sp>
        <p:sp>
          <p:nvSpPr>
            <p:cNvPr id="20" name="Hexagon 19"/>
            <p:cNvSpPr/>
            <p:nvPr/>
          </p:nvSpPr>
          <p:spPr bwMode="auto">
            <a:xfrm>
              <a:off x="7561922" y="4206490"/>
              <a:ext cx="1886857" cy="1344749"/>
            </a:xfrm>
            <a:prstGeom prst="hexagon">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dirty="0">
                  <a:solidFill>
                    <a:schemeClr val="accent1">
                      <a:lumMod val="50000"/>
                    </a:schemeClr>
                  </a:solidFill>
                </a:rPr>
                <a:t>Centralized IT Services Acquisition</a:t>
              </a:r>
            </a:p>
          </p:txBody>
        </p:sp>
        <p:sp>
          <p:nvSpPr>
            <p:cNvPr id="21" name="Hexagon 20"/>
            <p:cNvSpPr/>
            <p:nvPr/>
          </p:nvSpPr>
          <p:spPr bwMode="auto">
            <a:xfrm>
              <a:off x="7590950" y="2861741"/>
              <a:ext cx="1886857" cy="1344749"/>
            </a:xfrm>
            <a:prstGeom prst="hexagon">
              <a:avLst/>
            </a:prstGeom>
            <a:solidFill>
              <a:srgbClr val="CC9900"/>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dirty="0">
                  <a:solidFill>
                    <a:schemeClr val="bg1"/>
                  </a:solidFill>
                </a:rPr>
                <a:t>Federal Workforce</a:t>
              </a:r>
            </a:p>
          </p:txBody>
        </p:sp>
        <p:sp>
          <p:nvSpPr>
            <p:cNvPr id="14375" name="TextBox 25"/>
            <p:cNvSpPr txBox="1">
              <a:spLocks noChangeArrowheads="1"/>
            </p:cNvSpPr>
            <p:nvPr/>
          </p:nvSpPr>
          <p:spPr bwMode="auto">
            <a:xfrm>
              <a:off x="6146800" y="2621122"/>
              <a:ext cx="1668463" cy="596583"/>
            </a:xfrm>
            <a:prstGeom prst="rect">
              <a:avLst/>
            </a:prstGeom>
            <a:noFill/>
            <a:ln w="9525">
              <a:noFill/>
              <a:miter lim="800000"/>
              <a:headEnd/>
              <a:tailEnd/>
            </a:ln>
          </p:spPr>
          <p:txBody>
            <a:bodyPr anchor="ctr">
              <a:spAutoFit/>
            </a:bodyPr>
            <a:lstStyle/>
            <a:p>
              <a:pPr algn="ctr"/>
              <a:r>
                <a:rPr lang="en-US" sz="1400"/>
                <a:t>Improving Service Delivery w/IT</a:t>
              </a:r>
            </a:p>
          </p:txBody>
        </p:sp>
        <p:sp>
          <p:nvSpPr>
            <p:cNvPr id="14376" name="TextBox 28"/>
            <p:cNvSpPr txBox="1">
              <a:spLocks noChangeArrowheads="1"/>
            </p:cNvSpPr>
            <p:nvPr/>
          </p:nvSpPr>
          <p:spPr bwMode="auto">
            <a:xfrm>
              <a:off x="4665663" y="2064495"/>
              <a:ext cx="1670050" cy="350932"/>
            </a:xfrm>
            <a:prstGeom prst="rect">
              <a:avLst/>
            </a:prstGeom>
            <a:noFill/>
            <a:ln w="9525">
              <a:noFill/>
              <a:miter lim="800000"/>
              <a:headEnd/>
              <a:tailEnd/>
            </a:ln>
          </p:spPr>
          <p:txBody>
            <a:bodyPr anchor="ctr">
              <a:spAutoFit/>
            </a:bodyPr>
            <a:lstStyle/>
            <a:p>
              <a:pPr algn="ctr"/>
              <a:r>
                <a:rPr lang="en-US" sz="1400"/>
                <a:t>Energy</a:t>
              </a:r>
            </a:p>
          </p:txBody>
        </p:sp>
        <p:sp>
          <p:nvSpPr>
            <p:cNvPr id="14377" name="TextBox 29"/>
            <p:cNvSpPr txBox="1">
              <a:spLocks noChangeArrowheads="1"/>
            </p:cNvSpPr>
            <p:nvPr/>
          </p:nvSpPr>
          <p:spPr bwMode="auto">
            <a:xfrm>
              <a:off x="6146800" y="3958591"/>
              <a:ext cx="1668463" cy="596583"/>
            </a:xfrm>
            <a:prstGeom prst="rect">
              <a:avLst/>
            </a:prstGeom>
            <a:noFill/>
            <a:ln w="9525">
              <a:noFill/>
              <a:miter lim="800000"/>
              <a:headEnd/>
              <a:tailEnd/>
            </a:ln>
          </p:spPr>
          <p:txBody>
            <a:bodyPr anchor="ctr">
              <a:spAutoFit/>
            </a:bodyPr>
            <a:lstStyle/>
            <a:p>
              <a:pPr algn="ctr"/>
              <a:r>
                <a:rPr lang="en-US" sz="1400"/>
                <a:t>Increased Oversight</a:t>
              </a:r>
            </a:p>
          </p:txBody>
        </p:sp>
        <p:sp>
          <p:nvSpPr>
            <p:cNvPr id="14378" name="TextBox 31"/>
            <p:cNvSpPr txBox="1">
              <a:spLocks noChangeArrowheads="1"/>
            </p:cNvSpPr>
            <p:nvPr/>
          </p:nvSpPr>
          <p:spPr bwMode="auto">
            <a:xfrm>
              <a:off x="4665663" y="4753721"/>
              <a:ext cx="1670050" cy="350932"/>
            </a:xfrm>
            <a:prstGeom prst="rect">
              <a:avLst/>
            </a:prstGeom>
            <a:noFill/>
            <a:ln w="9525">
              <a:noFill/>
              <a:miter lim="800000"/>
              <a:headEnd/>
              <a:tailEnd/>
            </a:ln>
          </p:spPr>
          <p:txBody>
            <a:bodyPr anchor="ctr">
              <a:spAutoFit/>
            </a:bodyPr>
            <a:lstStyle/>
            <a:p>
              <a:pPr algn="ctr"/>
              <a:r>
                <a:rPr lang="en-US" sz="1400"/>
                <a:t>Scientific R&amp;D</a:t>
              </a:r>
            </a:p>
          </p:txBody>
        </p:sp>
        <p:sp>
          <p:nvSpPr>
            <p:cNvPr id="33" name="Hexagon 32"/>
            <p:cNvSpPr/>
            <p:nvPr/>
          </p:nvSpPr>
          <p:spPr bwMode="auto">
            <a:xfrm>
              <a:off x="1553027" y="4257028"/>
              <a:ext cx="1886857" cy="1344749"/>
            </a:xfrm>
            <a:prstGeom prst="hexagon">
              <a:avLst/>
            </a:prstGeom>
            <a:solidFill>
              <a:srgbClr val="CC9900"/>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dirty="0">
                  <a:solidFill>
                    <a:schemeClr val="bg1"/>
                  </a:solidFill>
                </a:rPr>
                <a:t>Increased IT Oversight</a:t>
              </a:r>
            </a:p>
          </p:txBody>
        </p:sp>
        <p:sp>
          <p:nvSpPr>
            <p:cNvPr id="34" name="Hexagon 33"/>
            <p:cNvSpPr/>
            <p:nvPr/>
          </p:nvSpPr>
          <p:spPr bwMode="auto">
            <a:xfrm>
              <a:off x="6117742" y="4914888"/>
              <a:ext cx="1734468" cy="1329713"/>
            </a:xfrm>
            <a:prstGeom prst="hexagon">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dirty="0">
                  <a:solidFill>
                    <a:schemeClr val="bg1"/>
                  </a:solidFill>
                </a:rPr>
                <a:t>Federal Performance Portal</a:t>
              </a:r>
            </a:p>
          </p:txBody>
        </p:sp>
        <p:sp>
          <p:nvSpPr>
            <p:cNvPr id="35" name="Hexagon 34"/>
            <p:cNvSpPr/>
            <p:nvPr/>
          </p:nvSpPr>
          <p:spPr bwMode="auto">
            <a:xfrm>
              <a:off x="58056" y="4899852"/>
              <a:ext cx="1828801" cy="1344749"/>
            </a:xfrm>
            <a:prstGeom prst="hexagon">
              <a:avLst/>
            </a:prstGeom>
            <a:solidFill>
              <a:srgbClr val="0098BC"/>
            </a:solidFill>
            <a:ln w="9525"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en-US" sz="1400" dirty="0"/>
            </a:p>
          </p:txBody>
        </p:sp>
        <p:sp>
          <p:nvSpPr>
            <p:cNvPr id="14388" name="TextBox 36"/>
            <p:cNvSpPr txBox="1">
              <a:spLocks noChangeArrowheads="1"/>
            </p:cNvSpPr>
            <p:nvPr/>
          </p:nvSpPr>
          <p:spPr bwMode="auto">
            <a:xfrm>
              <a:off x="261938" y="5264308"/>
              <a:ext cx="1377950" cy="596583"/>
            </a:xfrm>
            <a:prstGeom prst="rect">
              <a:avLst/>
            </a:prstGeom>
            <a:noFill/>
            <a:ln w="9525">
              <a:noFill/>
              <a:miter lim="800000"/>
              <a:headEnd/>
              <a:tailEnd/>
            </a:ln>
          </p:spPr>
          <p:txBody>
            <a:bodyPr anchor="ctr">
              <a:spAutoFit/>
            </a:bodyPr>
            <a:lstStyle/>
            <a:p>
              <a:pPr algn="ctr"/>
              <a:r>
                <a:rPr lang="en-US" sz="1400"/>
                <a:t>Cloud Computing</a:t>
              </a:r>
            </a:p>
          </p:txBody>
        </p:sp>
        <p:sp>
          <p:nvSpPr>
            <p:cNvPr id="40" name="Hexagon 39"/>
            <p:cNvSpPr/>
            <p:nvPr/>
          </p:nvSpPr>
          <p:spPr bwMode="auto">
            <a:xfrm>
              <a:off x="58056" y="3569615"/>
              <a:ext cx="1828801" cy="1344749"/>
            </a:xfrm>
            <a:prstGeom prst="hexagon">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dirty="0">
                  <a:solidFill>
                    <a:schemeClr val="bg1"/>
                  </a:solidFill>
                </a:rPr>
                <a:t>High Priority Performance Goals</a:t>
              </a:r>
            </a:p>
          </p:txBody>
        </p:sp>
        <p:sp>
          <p:nvSpPr>
            <p:cNvPr id="13" name="Hexagon 12"/>
            <p:cNvSpPr/>
            <p:nvPr/>
          </p:nvSpPr>
          <p:spPr bwMode="auto">
            <a:xfrm>
              <a:off x="3077009" y="4946558"/>
              <a:ext cx="1886857" cy="1344749"/>
            </a:xfrm>
            <a:prstGeom prst="hexagon">
              <a:avLst/>
            </a:prstGeom>
            <a:solidFill>
              <a:srgbClr val="0098BC"/>
            </a:solidFill>
            <a:ln w="9525"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en-US" sz="1400" dirty="0"/>
            </a:p>
          </p:txBody>
        </p:sp>
        <p:sp>
          <p:nvSpPr>
            <p:cNvPr id="14395" name="TextBox 43"/>
            <p:cNvSpPr txBox="1">
              <a:spLocks noChangeArrowheads="1"/>
            </p:cNvSpPr>
            <p:nvPr/>
          </p:nvSpPr>
          <p:spPr bwMode="auto">
            <a:xfrm>
              <a:off x="2974975" y="5219859"/>
              <a:ext cx="2090738" cy="596583"/>
            </a:xfrm>
            <a:prstGeom prst="rect">
              <a:avLst/>
            </a:prstGeom>
            <a:noFill/>
            <a:ln w="9525">
              <a:noFill/>
              <a:miter lim="800000"/>
              <a:headEnd/>
              <a:tailEnd/>
            </a:ln>
          </p:spPr>
          <p:txBody>
            <a:bodyPr anchor="ctr">
              <a:spAutoFit/>
            </a:bodyPr>
            <a:lstStyle/>
            <a:p>
              <a:pPr algn="ctr"/>
              <a:r>
                <a:rPr lang="en-US" sz="1400"/>
                <a:t>Geospatial </a:t>
              </a:r>
            </a:p>
            <a:p>
              <a:pPr algn="ctr"/>
              <a:r>
                <a:rPr lang="en-US" sz="1400"/>
                <a:t>Platform</a:t>
              </a:r>
            </a:p>
          </p:txBody>
        </p:sp>
        <p:sp>
          <p:nvSpPr>
            <p:cNvPr id="12" name="Hexagon 11"/>
            <p:cNvSpPr/>
            <p:nvPr/>
          </p:nvSpPr>
          <p:spPr bwMode="auto">
            <a:xfrm>
              <a:off x="3077009" y="3584653"/>
              <a:ext cx="1886857" cy="1344749"/>
            </a:xfrm>
            <a:prstGeom prst="hexagon">
              <a:avLst/>
            </a:prstGeom>
            <a:solidFill>
              <a:srgbClr val="0098BC"/>
            </a:solidFill>
            <a:ln w="9525"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en-US" sz="1400" dirty="0"/>
            </a:p>
          </p:txBody>
        </p:sp>
        <p:sp>
          <p:nvSpPr>
            <p:cNvPr id="16" name="Hexagon 15"/>
            <p:cNvSpPr/>
            <p:nvPr/>
          </p:nvSpPr>
          <p:spPr bwMode="auto">
            <a:xfrm>
              <a:off x="3077009" y="2217871"/>
              <a:ext cx="1886857" cy="1344749"/>
            </a:xfrm>
            <a:prstGeom prst="hexagon">
              <a:avLst/>
            </a:prstGeom>
            <a:solidFill>
              <a:srgbClr val="0098BC"/>
            </a:solidFill>
            <a:ln w="9525"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en-US" sz="1400" dirty="0"/>
            </a:p>
          </p:txBody>
        </p:sp>
        <p:sp>
          <p:nvSpPr>
            <p:cNvPr id="39" name="Hexagon 38"/>
            <p:cNvSpPr/>
            <p:nvPr/>
          </p:nvSpPr>
          <p:spPr bwMode="auto">
            <a:xfrm>
              <a:off x="1582055" y="2912278"/>
              <a:ext cx="1886857" cy="1344749"/>
            </a:xfrm>
            <a:prstGeom prst="hexagon">
              <a:avLst/>
            </a:prstGeom>
            <a:solidFill>
              <a:srgbClr val="0098BC"/>
            </a:solidFill>
            <a:ln w="9525"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en-US" sz="1400" dirty="0"/>
            </a:p>
          </p:txBody>
        </p:sp>
        <p:sp>
          <p:nvSpPr>
            <p:cNvPr id="14405" name="TextBox 24"/>
            <p:cNvSpPr txBox="1">
              <a:spLocks noChangeArrowheads="1"/>
            </p:cNvSpPr>
            <p:nvPr/>
          </p:nvSpPr>
          <p:spPr bwMode="auto">
            <a:xfrm>
              <a:off x="3186113" y="4082208"/>
              <a:ext cx="1668462" cy="350932"/>
            </a:xfrm>
            <a:prstGeom prst="rect">
              <a:avLst/>
            </a:prstGeom>
            <a:noFill/>
            <a:ln w="9525">
              <a:noFill/>
              <a:miter lim="800000"/>
              <a:headEnd/>
              <a:tailEnd/>
            </a:ln>
          </p:spPr>
          <p:txBody>
            <a:bodyPr anchor="ctr">
              <a:spAutoFit/>
            </a:bodyPr>
            <a:lstStyle/>
            <a:p>
              <a:pPr algn="ctr"/>
              <a:r>
                <a:rPr lang="en-US" sz="1400"/>
                <a:t>Health IT</a:t>
              </a:r>
            </a:p>
          </p:txBody>
        </p:sp>
        <p:sp>
          <p:nvSpPr>
            <p:cNvPr id="14406" name="TextBox 22"/>
            <p:cNvSpPr txBox="1">
              <a:spLocks noChangeArrowheads="1"/>
            </p:cNvSpPr>
            <p:nvPr/>
          </p:nvSpPr>
          <p:spPr bwMode="auto">
            <a:xfrm>
              <a:off x="1582738" y="3310684"/>
              <a:ext cx="1885950" cy="350932"/>
            </a:xfrm>
            <a:prstGeom prst="rect">
              <a:avLst/>
            </a:prstGeom>
            <a:noFill/>
            <a:ln w="9525">
              <a:noFill/>
              <a:miter lim="800000"/>
              <a:headEnd/>
              <a:tailEnd/>
            </a:ln>
          </p:spPr>
          <p:txBody>
            <a:bodyPr anchor="ctr">
              <a:spAutoFit/>
            </a:bodyPr>
            <a:lstStyle/>
            <a:p>
              <a:pPr algn="ctr"/>
              <a:r>
                <a:rPr lang="en-US" sz="1400"/>
                <a:t>Information Security</a:t>
              </a:r>
            </a:p>
          </p:txBody>
        </p:sp>
        <p:sp>
          <p:nvSpPr>
            <p:cNvPr id="14407" name="TextBox 44"/>
            <p:cNvSpPr txBox="1">
              <a:spLocks noChangeArrowheads="1"/>
            </p:cNvSpPr>
            <p:nvPr/>
          </p:nvSpPr>
          <p:spPr bwMode="auto">
            <a:xfrm>
              <a:off x="3186113" y="2613978"/>
              <a:ext cx="1668462" cy="596583"/>
            </a:xfrm>
            <a:prstGeom prst="rect">
              <a:avLst/>
            </a:prstGeom>
            <a:noFill/>
            <a:ln w="9525">
              <a:noFill/>
              <a:miter lim="800000"/>
              <a:headEnd/>
              <a:tailEnd/>
            </a:ln>
          </p:spPr>
          <p:txBody>
            <a:bodyPr anchor="ctr">
              <a:spAutoFit/>
            </a:bodyPr>
            <a:lstStyle/>
            <a:p>
              <a:pPr algn="ctr"/>
              <a:r>
                <a:rPr lang="en-US" sz="1400"/>
                <a:t>Data Center Consolidation</a:t>
              </a:r>
            </a:p>
          </p:txBody>
        </p:sp>
        <p:sp>
          <p:nvSpPr>
            <p:cNvPr id="50" name="Hexagon 49"/>
            <p:cNvSpPr/>
            <p:nvPr/>
          </p:nvSpPr>
          <p:spPr bwMode="auto">
            <a:xfrm>
              <a:off x="6117742" y="902673"/>
              <a:ext cx="1807038" cy="1344749"/>
            </a:xfrm>
            <a:prstGeom prst="hexagon">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dirty="0">
                  <a:solidFill>
                    <a:schemeClr val="bg1"/>
                  </a:solidFill>
                </a:rPr>
                <a:t>Mission Support Dashboards</a:t>
              </a:r>
            </a:p>
          </p:txBody>
        </p:sp>
        <p:sp>
          <p:nvSpPr>
            <p:cNvPr id="14411" name="TextBox 40"/>
            <p:cNvSpPr txBox="1">
              <a:spLocks noChangeArrowheads="1"/>
            </p:cNvSpPr>
            <p:nvPr/>
          </p:nvSpPr>
          <p:spPr bwMode="auto">
            <a:xfrm>
              <a:off x="7662863" y="1749583"/>
              <a:ext cx="1670050" cy="596583"/>
            </a:xfrm>
            <a:prstGeom prst="rect">
              <a:avLst/>
            </a:prstGeom>
            <a:noFill/>
            <a:ln w="9525">
              <a:noFill/>
              <a:miter lim="800000"/>
              <a:headEnd/>
              <a:tailEnd/>
            </a:ln>
          </p:spPr>
          <p:txBody>
            <a:bodyPr anchor="ctr">
              <a:spAutoFit/>
            </a:bodyPr>
            <a:lstStyle/>
            <a:p>
              <a:pPr algn="ctr"/>
              <a:r>
                <a:rPr lang="en-US" sz="1400"/>
                <a:t>Stimulus/Job Creation</a:t>
              </a:r>
            </a:p>
          </p:txBody>
        </p:sp>
        <p:sp>
          <p:nvSpPr>
            <p:cNvPr id="37" name="Hexagon 36"/>
            <p:cNvSpPr/>
            <p:nvPr/>
          </p:nvSpPr>
          <p:spPr bwMode="auto">
            <a:xfrm>
              <a:off x="1611083" y="1545496"/>
              <a:ext cx="1828801" cy="1344749"/>
            </a:xfrm>
            <a:prstGeom prst="hexagon">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dirty="0">
                  <a:solidFill>
                    <a:schemeClr val="bg1"/>
                  </a:solidFill>
                </a:rPr>
                <a:t>Evaluation Initiative</a:t>
              </a:r>
            </a:p>
          </p:txBody>
        </p:sp>
        <p:sp>
          <p:nvSpPr>
            <p:cNvPr id="38" name="Hexagon 37"/>
            <p:cNvSpPr/>
            <p:nvPr/>
          </p:nvSpPr>
          <p:spPr bwMode="auto">
            <a:xfrm>
              <a:off x="7590950" y="1575048"/>
              <a:ext cx="1886857" cy="1344749"/>
            </a:xfrm>
            <a:prstGeom prst="hexagon">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dirty="0">
                  <a:solidFill>
                    <a:schemeClr val="accent1">
                      <a:lumMod val="50000"/>
                    </a:schemeClr>
                  </a:solidFill>
                </a:rPr>
                <a:t>Federal eMall</a:t>
              </a:r>
            </a:p>
          </p:txBody>
        </p:sp>
        <p:sp>
          <p:nvSpPr>
            <p:cNvPr id="41" name="Hexagon 40"/>
            <p:cNvSpPr/>
            <p:nvPr/>
          </p:nvSpPr>
          <p:spPr bwMode="auto">
            <a:xfrm>
              <a:off x="3123914" y="895423"/>
              <a:ext cx="1828801" cy="1344749"/>
            </a:xfrm>
            <a:prstGeom prst="hexagon">
              <a:avLst/>
            </a:prstGeom>
            <a:solidFill>
              <a:srgbClr val="CC9900"/>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dirty="0">
                  <a:solidFill>
                    <a:schemeClr val="bg1"/>
                  </a:solidFill>
                </a:rPr>
                <a:t>3-yr Discretionary Spending Freeze</a:t>
              </a:r>
            </a:p>
          </p:txBody>
        </p:sp>
      </p:grpSp>
      <p:sp>
        <p:nvSpPr>
          <p:cNvPr id="44" name="Hexagon 43"/>
          <p:cNvSpPr/>
          <p:nvPr/>
        </p:nvSpPr>
        <p:spPr bwMode="auto">
          <a:xfrm>
            <a:off x="2671954" y="880785"/>
            <a:ext cx="1417613" cy="558993"/>
          </a:xfrm>
          <a:prstGeom prst="hexagon">
            <a:avLst/>
          </a:prstGeom>
          <a:solidFill>
            <a:srgbClr val="CC9900"/>
          </a:solidFill>
          <a:ln>
            <a:noFill/>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0" dirty="0">
                <a:solidFill>
                  <a:schemeClr val="bg1"/>
                </a:solidFill>
              </a:rPr>
              <a:t>Policy Priority</a:t>
            </a:r>
            <a:endParaRPr lang="en-US" sz="1400" dirty="0">
              <a:solidFill>
                <a:schemeClr val="bg1"/>
              </a:solidFill>
            </a:endParaRPr>
          </a:p>
        </p:txBody>
      </p:sp>
      <p:sp>
        <p:nvSpPr>
          <p:cNvPr id="45" name="Hexagon 44"/>
          <p:cNvSpPr/>
          <p:nvPr/>
        </p:nvSpPr>
        <p:spPr bwMode="auto">
          <a:xfrm>
            <a:off x="5151871" y="880785"/>
            <a:ext cx="1417613" cy="558993"/>
          </a:xfrm>
          <a:prstGeom prst="hexagon">
            <a:avLst/>
          </a:prstGeom>
          <a:ln>
            <a:noFill/>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200" dirty="0">
                <a:solidFill>
                  <a:schemeClr val="bg1"/>
                </a:solidFill>
              </a:rPr>
              <a:t>Performance Priority</a:t>
            </a:r>
          </a:p>
        </p:txBody>
      </p:sp>
      <p:sp>
        <p:nvSpPr>
          <p:cNvPr id="46" name="Hexagon 45"/>
          <p:cNvSpPr/>
          <p:nvPr/>
        </p:nvSpPr>
        <p:spPr bwMode="auto">
          <a:xfrm>
            <a:off x="7631789" y="880785"/>
            <a:ext cx="1462615" cy="558993"/>
          </a:xfrm>
          <a:prstGeom prst="hexagon">
            <a:avLst/>
          </a:prstGeom>
          <a:ln>
            <a:noFill/>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200" dirty="0">
                <a:solidFill>
                  <a:schemeClr val="accent1">
                    <a:lumMod val="50000"/>
                  </a:schemeClr>
                </a:solidFill>
              </a:rPr>
              <a:t>Acquisition Priority</a:t>
            </a:r>
          </a:p>
        </p:txBody>
      </p:sp>
      <p:sp>
        <p:nvSpPr>
          <p:cNvPr id="48" name="Hexagon 47"/>
          <p:cNvSpPr/>
          <p:nvPr/>
        </p:nvSpPr>
        <p:spPr bwMode="auto">
          <a:xfrm>
            <a:off x="147035" y="880785"/>
            <a:ext cx="1462615" cy="558993"/>
          </a:xfrm>
          <a:prstGeom prst="hexagon">
            <a:avLst/>
          </a:prstGeom>
          <a:solidFill>
            <a:srgbClr val="0098BC"/>
          </a:solidFill>
          <a:ln w="9525"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defRPr/>
            </a:pPr>
            <a:r>
              <a:rPr lang="en-US" sz="1200" dirty="0"/>
              <a:t>Technology Priority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FY11 Technology Priorities</a:t>
            </a:r>
          </a:p>
        </p:txBody>
      </p:sp>
      <p:sp>
        <p:nvSpPr>
          <p:cNvPr id="11267" name="Slide Number Placeholder 2"/>
          <p:cNvSpPr>
            <a:spLocks noGrp="1"/>
          </p:cNvSpPr>
          <p:nvPr>
            <p:ph type="sldNum" sz="quarter" idx="10"/>
          </p:nvPr>
        </p:nvSpPr>
        <p:spPr/>
        <p:txBody>
          <a:bodyPr/>
          <a:lstStyle/>
          <a:p>
            <a:pPr>
              <a:defRPr/>
            </a:pPr>
            <a:fld id="{EB8FDF62-1F15-493E-AC00-AA97AAF7789E}" type="slidenum">
              <a:rPr lang="en-US" smtClean="0"/>
              <a:pPr>
                <a:defRPr/>
              </a:pPr>
              <a:t>6</a:t>
            </a:fld>
            <a:endParaRPr lang="en-US" dirty="0" smtClean="0"/>
          </a:p>
        </p:txBody>
      </p:sp>
      <p:sp>
        <p:nvSpPr>
          <p:cNvPr id="5" name="TextBox 4"/>
          <p:cNvSpPr txBox="1"/>
          <p:nvPr/>
        </p:nvSpPr>
        <p:spPr>
          <a:xfrm>
            <a:off x="381000" y="1046163"/>
            <a:ext cx="8861425" cy="646112"/>
          </a:xfrm>
          <a:prstGeom prst="rect">
            <a:avLst/>
          </a:prstGeom>
          <a:noFill/>
        </p:spPr>
        <p:txBody>
          <a:bodyPr>
            <a:spAutoFit/>
          </a:bodyPr>
          <a:lstStyle/>
          <a:p>
            <a:pPr>
              <a:defRPr/>
            </a:pPr>
            <a:r>
              <a:rPr lang="en-US" dirty="0">
                <a:solidFill>
                  <a:schemeClr val="accent1">
                    <a:lumMod val="50000"/>
                  </a:schemeClr>
                </a:solidFill>
                <a:latin typeface="Arial" pitchFamily="34" charset="0"/>
              </a:rPr>
              <a:t>The following select IT initiatives are high priorities for the respective departments, based on funding levels, % of total agency IT budget, or % of funding that is DME.</a:t>
            </a:r>
          </a:p>
        </p:txBody>
      </p:sp>
      <p:sp>
        <p:nvSpPr>
          <p:cNvPr id="20485" name="Rectangle 40"/>
          <p:cNvSpPr>
            <a:spLocks noChangeArrowheads="1"/>
          </p:cNvSpPr>
          <p:nvPr/>
        </p:nvSpPr>
        <p:spPr bwMode="auto">
          <a:xfrm>
            <a:off x="215900" y="2389188"/>
            <a:ext cx="2152650" cy="4090987"/>
          </a:xfrm>
          <a:prstGeom prst="rect">
            <a:avLst/>
          </a:prstGeom>
          <a:solidFill>
            <a:srgbClr val="003399"/>
          </a:solidFill>
          <a:ln w="9525" algn="ctr">
            <a:noFill/>
            <a:round/>
            <a:headEnd type="none" w="sm" len="sm"/>
            <a:tailEnd type="none" w="sm" len="sm"/>
          </a:ln>
        </p:spPr>
        <p:txBody>
          <a:bodyPr/>
          <a:lstStyle/>
          <a:p>
            <a:endParaRPr lang="en-US"/>
          </a:p>
        </p:txBody>
      </p:sp>
      <p:sp>
        <p:nvSpPr>
          <p:cNvPr id="20486" name="Rectangle 41"/>
          <p:cNvSpPr>
            <a:spLocks noChangeArrowheads="1"/>
          </p:cNvSpPr>
          <p:nvPr/>
        </p:nvSpPr>
        <p:spPr bwMode="auto">
          <a:xfrm>
            <a:off x="2463800" y="2389188"/>
            <a:ext cx="2422525" cy="4090987"/>
          </a:xfrm>
          <a:prstGeom prst="rect">
            <a:avLst/>
          </a:prstGeom>
          <a:solidFill>
            <a:srgbClr val="0099CC"/>
          </a:solidFill>
          <a:ln w="9525" algn="ctr">
            <a:noFill/>
            <a:round/>
            <a:headEnd type="none" w="sm" len="sm"/>
            <a:tailEnd type="none" w="sm" len="sm"/>
          </a:ln>
        </p:spPr>
        <p:txBody>
          <a:bodyPr/>
          <a:lstStyle/>
          <a:p>
            <a:endParaRPr lang="en-US"/>
          </a:p>
        </p:txBody>
      </p:sp>
      <p:sp>
        <p:nvSpPr>
          <p:cNvPr id="20487" name="Rectangle 42"/>
          <p:cNvSpPr>
            <a:spLocks noChangeArrowheads="1"/>
          </p:cNvSpPr>
          <p:nvPr/>
        </p:nvSpPr>
        <p:spPr bwMode="auto">
          <a:xfrm>
            <a:off x="4949825" y="2389188"/>
            <a:ext cx="2478088" cy="4090987"/>
          </a:xfrm>
          <a:prstGeom prst="rect">
            <a:avLst/>
          </a:prstGeom>
          <a:solidFill>
            <a:srgbClr val="92D050"/>
          </a:solidFill>
          <a:ln w="9525" algn="ctr">
            <a:noFill/>
            <a:round/>
            <a:headEnd type="none" w="sm" len="sm"/>
            <a:tailEnd type="none" w="sm" len="sm"/>
          </a:ln>
        </p:spPr>
        <p:txBody>
          <a:bodyPr/>
          <a:lstStyle/>
          <a:p>
            <a:endParaRPr lang="en-US"/>
          </a:p>
        </p:txBody>
      </p:sp>
      <p:sp>
        <p:nvSpPr>
          <p:cNvPr id="20488" name="Rectangle 43"/>
          <p:cNvSpPr>
            <a:spLocks noChangeArrowheads="1"/>
          </p:cNvSpPr>
          <p:nvPr/>
        </p:nvSpPr>
        <p:spPr bwMode="auto">
          <a:xfrm>
            <a:off x="7494588" y="2389188"/>
            <a:ext cx="1979612" cy="4090987"/>
          </a:xfrm>
          <a:prstGeom prst="rect">
            <a:avLst/>
          </a:prstGeom>
          <a:solidFill>
            <a:srgbClr val="AB1111"/>
          </a:solidFill>
          <a:ln w="9525" algn="ctr">
            <a:noFill/>
            <a:round/>
            <a:headEnd type="none" w="sm" len="sm"/>
            <a:tailEnd type="none" w="sm" len="sm"/>
          </a:ln>
        </p:spPr>
        <p:txBody>
          <a:bodyPr/>
          <a:lstStyle/>
          <a:p>
            <a:endParaRPr lang="en-US"/>
          </a:p>
        </p:txBody>
      </p:sp>
      <p:grpSp>
        <p:nvGrpSpPr>
          <p:cNvPr id="2" name="Group 44"/>
          <p:cNvGrpSpPr>
            <a:grpSpLocks/>
          </p:cNvGrpSpPr>
          <p:nvPr/>
        </p:nvGrpSpPr>
        <p:grpSpPr bwMode="auto">
          <a:xfrm>
            <a:off x="7885113" y="2054225"/>
            <a:ext cx="1198562" cy="292100"/>
            <a:chOff x="7884587" y="2054167"/>
            <a:chExt cx="1199867" cy="292349"/>
          </a:xfrm>
        </p:grpSpPr>
        <p:sp>
          <p:nvSpPr>
            <p:cNvPr id="11" name="Oval 10"/>
            <p:cNvSpPr>
              <a:spLocks noChangeArrowheads="1"/>
            </p:cNvSpPr>
            <p:nvPr/>
          </p:nvSpPr>
          <p:spPr bwMode="auto">
            <a:xfrm>
              <a:off x="7982076" y="2054167"/>
              <a:ext cx="1004888" cy="292349"/>
            </a:xfrm>
            <a:prstGeom prst="ellipse">
              <a:avLst/>
            </a:prstGeom>
            <a:solidFill>
              <a:srgbClr val="AB1111"/>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20512" name="TextBox 24"/>
            <p:cNvSpPr txBox="1">
              <a:spLocks noChangeArrowheads="1"/>
            </p:cNvSpPr>
            <p:nvPr/>
          </p:nvSpPr>
          <p:spPr bwMode="auto">
            <a:xfrm>
              <a:off x="7884587" y="2069536"/>
              <a:ext cx="1199867" cy="261610"/>
            </a:xfrm>
            <a:prstGeom prst="rect">
              <a:avLst/>
            </a:prstGeom>
            <a:noFill/>
            <a:ln w="9525">
              <a:noFill/>
              <a:miter lim="800000"/>
              <a:headEnd/>
              <a:tailEnd/>
            </a:ln>
          </p:spPr>
          <p:txBody>
            <a:bodyPr>
              <a:spAutoFit/>
            </a:bodyPr>
            <a:lstStyle/>
            <a:p>
              <a:pPr algn="ctr"/>
              <a:r>
                <a:rPr lang="en-US" sz="1100" b="1"/>
                <a:t>VA</a:t>
              </a:r>
            </a:p>
          </p:txBody>
        </p:sp>
      </p:grpSp>
      <p:grpSp>
        <p:nvGrpSpPr>
          <p:cNvPr id="3" name="Group 46"/>
          <p:cNvGrpSpPr>
            <a:grpSpLocks/>
          </p:cNvGrpSpPr>
          <p:nvPr/>
        </p:nvGrpSpPr>
        <p:grpSpPr bwMode="auto">
          <a:xfrm>
            <a:off x="3265488" y="2054225"/>
            <a:ext cx="817562" cy="307975"/>
            <a:chOff x="3265826" y="2054167"/>
            <a:chExt cx="817456" cy="307398"/>
          </a:xfrm>
        </p:grpSpPr>
        <p:sp>
          <p:nvSpPr>
            <p:cNvPr id="14" name="Oval 13"/>
            <p:cNvSpPr>
              <a:spLocks noChangeArrowheads="1"/>
            </p:cNvSpPr>
            <p:nvPr/>
          </p:nvSpPr>
          <p:spPr bwMode="auto">
            <a:xfrm>
              <a:off x="3265826" y="2054167"/>
              <a:ext cx="817456" cy="307398"/>
            </a:xfrm>
            <a:prstGeom prst="ellipse">
              <a:avLst/>
            </a:prstGeom>
            <a:solidFill>
              <a:srgbClr val="0099CC"/>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15" name="TextBox 14"/>
            <p:cNvSpPr txBox="1">
              <a:spLocks noChangeArrowheads="1"/>
            </p:cNvSpPr>
            <p:nvPr/>
          </p:nvSpPr>
          <p:spPr bwMode="auto">
            <a:xfrm>
              <a:off x="3294397" y="2082688"/>
              <a:ext cx="760313" cy="253524"/>
            </a:xfrm>
            <a:prstGeom prst="rect">
              <a:avLst/>
            </a:prstGeom>
            <a:noFill/>
            <a:ln w="9525">
              <a:noFill/>
              <a:miter lim="800000"/>
              <a:headEnd/>
              <a:tailEnd/>
            </a:ln>
          </p:spPr>
          <p:txBody>
            <a:bodyPr>
              <a:spAutoFit/>
            </a:bodyPr>
            <a:lstStyle/>
            <a:p>
              <a:pPr algn="ctr">
                <a:defRPr/>
              </a:pPr>
              <a:r>
                <a:rPr lang="en-US" sz="1050" b="1" dirty="0">
                  <a:solidFill>
                    <a:schemeClr val="tx1"/>
                  </a:solidFill>
                </a:rPr>
                <a:t>DHS</a:t>
              </a:r>
              <a:endParaRPr lang="en-US" sz="1200" b="1" dirty="0">
                <a:solidFill>
                  <a:schemeClr val="tx1"/>
                </a:solidFill>
              </a:endParaRPr>
            </a:p>
          </p:txBody>
        </p:sp>
      </p:grpSp>
      <p:grpSp>
        <p:nvGrpSpPr>
          <p:cNvPr id="4" name="Group 47"/>
          <p:cNvGrpSpPr>
            <a:grpSpLocks/>
          </p:cNvGrpSpPr>
          <p:nvPr/>
        </p:nvGrpSpPr>
        <p:grpSpPr bwMode="auto">
          <a:xfrm>
            <a:off x="5780088" y="2054225"/>
            <a:ext cx="817562" cy="307975"/>
            <a:chOff x="5780705" y="2054167"/>
            <a:chExt cx="817456" cy="307398"/>
          </a:xfrm>
        </p:grpSpPr>
        <p:sp>
          <p:nvSpPr>
            <p:cNvPr id="17" name="Oval 16"/>
            <p:cNvSpPr>
              <a:spLocks noChangeArrowheads="1"/>
            </p:cNvSpPr>
            <p:nvPr/>
          </p:nvSpPr>
          <p:spPr bwMode="auto">
            <a:xfrm>
              <a:off x="5780705" y="2054167"/>
              <a:ext cx="817456" cy="307398"/>
            </a:xfrm>
            <a:prstGeom prst="ellipse">
              <a:avLst/>
            </a:prstGeom>
            <a:solidFill>
              <a:srgbClr val="92D050"/>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18" name="TextBox 17"/>
            <p:cNvSpPr txBox="1">
              <a:spLocks noChangeArrowheads="1"/>
            </p:cNvSpPr>
            <p:nvPr/>
          </p:nvSpPr>
          <p:spPr bwMode="auto">
            <a:xfrm>
              <a:off x="5809276" y="2082688"/>
              <a:ext cx="760313" cy="253524"/>
            </a:xfrm>
            <a:prstGeom prst="rect">
              <a:avLst/>
            </a:prstGeom>
            <a:noFill/>
            <a:ln w="9525">
              <a:noFill/>
              <a:miter lim="800000"/>
              <a:headEnd/>
              <a:tailEnd/>
            </a:ln>
          </p:spPr>
          <p:txBody>
            <a:bodyPr>
              <a:spAutoFit/>
            </a:bodyPr>
            <a:lstStyle/>
            <a:p>
              <a:pPr algn="ctr">
                <a:defRPr/>
              </a:pPr>
              <a:r>
                <a:rPr lang="en-US" sz="1050" b="1" dirty="0">
                  <a:solidFill>
                    <a:schemeClr val="tx1"/>
                  </a:solidFill>
                </a:rPr>
                <a:t>HHS</a:t>
              </a:r>
              <a:endParaRPr lang="en-US" sz="1200" b="1" dirty="0">
                <a:solidFill>
                  <a:schemeClr val="tx1"/>
                </a:solidFill>
              </a:endParaRPr>
            </a:p>
          </p:txBody>
        </p:sp>
      </p:grpSp>
      <p:grpSp>
        <p:nvGrpSpPr>
          <p:cNvPr id="6" name="Group 45"/>
          <p:cNvGrpSpPr>
            <a:grpSpLocks/>
          </p:cNvGrpSpPr>
          <p:nvPr/>
        </p:nvGrpSpPr>
        <p:grpSpPr bwMode="auto">
          <a:xfrm>
            <a:off x="788988" y="2054225"/>
            <a:ext cx="1004887" cy="276225"/>
            <a:chOff x="789666" y="2054167"/>
            <a:chExt cx="1004888" cy="276658"/>
          </a:xfrm>
        </p:grpSpPr>
        <p:sp>
          <p:nvSpPr>
            <p:cNvPr id="20" name="Oval 5"/>
            <p:cNvSpPr>
              <a:spLocks noChangeArrowheads="1"/>
            </p:cNvSpPr>
            <p:nvPr/>
          </p:nvSpPr>
          <p:spPr bwMode="auto">
            <a:xfrm>
              <a:off x="789666" y="2054167"/>
              <a:ext cx="1004888" cy="276658"/>
            </a:xfrm>
            <a:prstGeom prst="ellipse">
              <a:avLst/>
            </a:prstGeom>
            <a:solidFill>
              <a:srgbClr val="003399"/>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20500" name="TextBox 6"/>
            <p:cNvSpPr txBox="1">
              <a:spLocks noChangeArrowheads="1"/>
            </p:cNvSpPr>
            <p:nvPr/>
          </p:nvSpPr>
          <p:spPr bwMode="auto">
            <a:xfrm>
              <a:off x="824836" y="2054167"/>
              <a:ext cx="934549" cy="276658"/>
            </a:xfrm>
            <a:prstGeom prst="rect">
              <a:avLst/>
            </a:prstGeom>
            <a:noFill/>
            <a:ln w="9525">
              <a:noFill/>
              <a:miter lim="800000"/>
              <a:headEnd/>
              <a:tailEnd/>
            </a:ln>
          </p:spPr>
          <p:txBody>
            <a:bodyPr>
              <a:spAutoFit/>
            </a:bodyPr>
            <a:lstStyle/>
            <a:p>
              <a:pPr algn="ctr"/>
              <a:r>
                <a:rPr lang="en-US" sz="1200" b="1"/>
                <a:t>Defense</a:t>
              </a:r>
            </a:p>
          </p:txBody>
        </p:sp>
      </p:grpSp>
      <p:sp>
        <p:nvSpPr>
          <p:cNvPr id="22" name="Rectangle 21"/>
          <p:cNvSpPr/>
          <p:nvPr/>
        </p:nvSpPr>
        <p:spPr>
          <a:xfrm>
            <a:off x="188913" y="2374900"/>
            <a:ext cx="2206625" cy="3540125"/>
          </a:xfrm>
          <a:prstGeom prst="rect">
            <a:avLst/>
          </a:prstGeom>
        </p:spPr>
        <p:txBody>
          <a:bodyPr>
            <a:spAutoFit/>
          </a:bodyPr>
          <a:lstStyle/>
          <a:p>
            <a:pPr>
              <a:defRPr/>
            </a:pPr>
            <a:r>
              <a:rPr lang="en-US" sz="1400" b="1" kern="0" dirty="0"/>
              <a:t>• WIN-T - Ground Forces Tactical Network </a:t>
            </a:r>
            <a:r>
              <a:rPr lang="en-US" sz="1400" kern="0" dirty="0"/>
              <a:t>for integrated tactical communications supporting the Army’s LandWarNet strategy – $430M – </a:t>
            </a:r>
            <a:r>
              <a:rPr lang="en-US" sz="1400" i="1" kern="0" dirty="0"/>
              <a:t>TBD% DME</a:t>
            </a:r>
          </a:p>
          <a:p>
            <a:pPr>
              <a:defRPr/>
            </a:pPr>
            <a:endParaRPr lang="en-US" sz="1400" kern="0" dirty="0"/>
          </a:p>
          <a:p>
            <a:pPr>
              <a:defRPr/>
            </a:pPr>
            <a:r>
              <a:rPr lang="en-US" sz="1400" b="1" kern="0" dirty="0"/>
              <a:t>• Next Generation Enterprise Network (NGEN) </a:t>
            </a:r>
            <a:r>
              <a:rPr lang="en-US" sz="1400" kern="0" dirty="0"/>
              <a:t>will provide secure net-centric data and services to Navy &amp; Marine personnel – $327M </a:t>
            </a:r>
            <a:r>
              <a:rPr lang="en-US" sz="1400" i="1" kern="0" dirty="0"/>
              <a:t>–TBD% DME </a:t>
            </a:r>
          </a:p>
          <a:p>
            <a:pPr>
              <a:defRPr/>
            </a:pPr>
            <a:endParaRPr lang="en-US" sz="1400" dirty="0"/>
          </a:p>
        </p:txBody>
      </p:sp>
      <p:sp>
        <p:nvSpPr>
          <p:cNvPr id="23" name="Rectangle 22"/>
          <p:cNvSpPr/>
          <p:nvPr/>
        </p:nvSpPr>
        <p:spPr>
          <a:xfrm>
            <a:off x="2463800" y="2374900"/>
            <a:ext cx="2487613" cy="3000375"/>
          </a:xfrm>
          <a:prstGeom prst="rect">
            <a:avLst/>
          </a:prstGeom>
        </p:spPr>
        <p:txBody>
          <a:bodyPr>
            <a:spAutoFit/>
          </a:bodyPr>
          <a:lstStyle/>
          <a:p>
            <a:pPr eaLnBrk="0" hangingPunct="0">
              <a:spcBef>
                <a:spcPct val="25000"/>
              </a:spcBef>
              <a:buSzPct val="75000"/>
              <a:buFont typeface="Arial" pitchFamily="34" charset="0"/>
              <a:buChar char="•"/>
              <a:defRPr/>
            </a:pPr>
            <a:r>
              <a:rPr lang="en-US" sz="1400" b="1" kern="0" dirty="0"/>
              <a:t> Secure Border Initiative (SBInet) </a:t>
            </a:r>
            <a:r>
              <a:rPr lang="en-US" sz="1400" kern="0" dirty="0"/>
              <a:t>to provide a mix of technologies to secure northern and southern borders – $435M </a:t>
            </a:r>
            <a:r>
              <a:rPr lang="en-US" sz="1400" i="1" kern="0" dirty="0"/>
              <a:t>– 72% DME</a:t>
            </a:r>
          </a:p>
          <a:p>
            <a:pPr eaLnBrk="0" hangingPunct="0">
              <a:spcBef>
                <a:spcPct val="25000"/>
              </a:spcBef>
              <a:buSzPct val="75000"/>
              <a:buFont typeface="Arial" pitchFamily="34" charset="0"/>
              <a:buChar char="•"/>
              <a:defRPr/>
            </a:pPr>
            <a:endParaRPr lang="en-US" sz="1400" i="1" kern="0" dirty="0"/>
          </a:p>
          <a:p>
            <a:pPr eaLnBrk="0" hangingPunct="0">
              <a:spcBef>
                <a:spcPct val="25000"/>
              </a:spcBef>
              <a:buSzPct val="75000"/>
              <a:buFont typeface="Arial" pitchFamily="34" charset="0"/>
              <a:buChar char="•"/>
              <a:defRPr/>
            </a:pPr>
            <a:r>
              <a:rPr lang="en-US" sz="1400" b="1" kern="0" dirty="0"/>
              <a:t> USCIS – Transformation </a:t>
            </a:r>
            <a:r>
              <a:rPr lang="en-US" sz="1400" kern="0" dirty="0"/>
              <a:t>to move from paper-based filing systems to a centralized, consolidated, electronic adjudication filing system. –$367M </a:t>
            </a:r>
            <a:r>
              <a:rPr lang="en-US" sz="1400" i="1" kern="0" dirty="0"/>
              <a:t>– 88% DME</a:t>
            </a:r>
          </a:p>
        </p:txBody>
      </p:sp>
      <p:sp>
        <p:nvSpPr>
          <p:cNvPr id="24" name="Rectangle 23"/>
          <p:cNvSpPr/>
          <p:nvPr/>
        </p:nvSpPr>
        <p:spPr>
          <a:xfrm>
            <a:off x="4984750" y="2374900"/>
            <a:ext cx="2408238" cy="3270250"/>
          </a:xfrm>
          <a:prstGeom prst="rect">
            <a:avLst/>
          </a:prstGeom>
        </p:spPr>
        <p:txBody>
          <a:bodyPr>
            <a:spAutoFit/>
          </a:bodyPr>
          <a:lstStyle/>
          <a:p>
            <a:pPr eaLnBrk="0" hangingPunct="0">
              <a:spcBef>
                <a:spcPct val="25000"/>
              </a:spcBef>
              <a:buSzPct val="75000"/>
              <a:buFont typeface="Arial" pitchFamily="34" charset="0"/>
              <a:buChar char="•"/>
              <a:defRPr/>
            </a:pPr>
            <a:r>
              <a:rPr lang="en-US" sz="1400" b="1" kern="0" dirty="0">
                <a:solidFill>
                  <a:schemeClr val="tx1"/>
                </a:solidFill>
              </a:rPr>
              <a:t> NIH IT Infrastructure </a:t>
            </a:r>
            <a:r>
              <a:rPr lang="en-US" sz="1400" kern="0" dirty="0">
                <a:solidFill>
                  <a:schemeClr val="tx1"/>
                </a:solidFill>
              </a:rPr>
              <a:t>for network infrastructure, cyber security, office automation, help desk support, and telecommunications – $300M </a:t>
            </a:r>
            <a:r>
              <a:rPr lang="en-US" sz="1400" i="1" kern="0" dirty="0">
                <a:solidFill>
                  <a:schemeClr val="tx1"/>
                </a:solidFill>
              </a:rPr>
              <a:t>– 0% DME</a:t>
            </a:r>
          </a:p>
          <a:p>
            <a:pPr eaLnBrk="0" hangingPunct="0">
              <a:spcBef>
                <a:spcPct val="25000"/>
              </a:spcBef>
              <a:buSzPct val="75000"/>
              <a:buFont typeface="Arial" pitchFamily="34" charset="0"/>
              <a:buChar char="•"/>
              <a:defRPr/>
            </a:pPr>
            <a:endParaRPr lang="en-US" sz="1400" i="1" kern="0" dirty="0">
              <a:solidFill>
                <a:schemeClr val="tx1"/>
              </a:solidFill>
            </a:endParaRPr>
          </a:p>
          <a:p>
            <a:pPr eaLnBrk="0" hangingPunct="0">
              <a:spcBef>
                <a:spcPct val="25000"/>
              </a:spcBef>
              <a:buSzPct val="75000"/>
              <a:buFont typeface="Arial" pitchFamily="34" charset="0"/>
              <a:buChar char="•"/>
              <a:defRPr/>
            </a:pPr>
            <a:r>
              <a:rPr lang="en-US" sz="1400" b="1" kern="0" dirty="0">
                <a:solidFill>
                  <a:schemeClr val="tx1"/>
                </a:solidFill>
              </a:rPr>
              <a:t> CMS IT Infrastructure - Ongoing </a:t>
            </a:r>
            <a:r>
              <a:rPr lang="en-US" sz="1400" kern="0" dirty="0">
                <a:solidFill>
                  <a:schemeClr val="tx1"/>
                </a:solidFill>
              </a:rPr>
              <a:t>for Medicare and Medicaid information access support – $189M </a:t>
            </a:r>
            <a:r>
              <a:rPr lang="en-US" sz="1400" i="1" kern="0" dirty="0">
                <a:solidFill>
                  <a:schemeClr val="tx1"/>
                </a:solidFill>
              </a:rPr>
              <a:t>– 0% DME</a:t>
            </a:r>
          </a:p>
          <a:p>
            <a:pPr eaLnBrk="0" hangingPunct="0">
              <a:spcBef>
                <a:spcPct val="25000"/>
              </a:spcBef>
              <a:buSzPct val="75000"/>
              <a:buFont typeface="Arial" pitchFamily="34" charset="0"/>
              <a:buChar char="•"/>
              <a:defRPr/>
            </a:pPr>
            <a:endParaRPr lang="en-US" sz="1400" kern="0" dirty="0">
              <a:solidFill>
                <a:schemeClr val="tx1"/>
              </a:solidFill>
            </a:endParaRPr>
          </a:p>
        </p:txBody>
      </p:sp>
      <p:sp>
        <p:nvSpPr>
          <p:cNvPr id="25" name="Rectangle 24"/>
          <p:cNvSpPr/>
          <p:nvPr/>
        </p:nvSpPr>
        <p:spPr>
          <a:xfrm>
            <a:off x="7516813" y="2374900"/>
            <a:ext cx="1957387" cy="4294188"/>
          </a:xfrm>
          <a:prstGeom prst="rect">
            <a:avLst/>
          </a:prstGeom>
        </p:spPr>
        <p:txBody>
          <a:bodyPr>
            <a:spAutoFit/>
          </a:bodyPr>
          <a:lstStyle/>
          <a:p>
            <a:pPr eaLnBrk="0" hangingPunct="0">
              <a:spcBef>
                <a:spcPct val="25000"/>
              </a:spcBef>
              <a:buSzPct val="75000"/>
              <a:buFont typeface="Arial" pitchFamily="34" charset="0"/>
              <a:buChar char="•"/>
              <a:defRPr/>
            </a:pPr>
            <a:r>
              <a:rPr lang="en-US" sz="1400" b="1" kern="0" dirty="0"/>
              <a:t> Medical IT Support </a:t>
            </a:r>
            <a:r>
              <a:rPr lang="en-US" sz="1400" kern="0" dirty="0"/>
              <a:t>for information systems, computing, and network infrastructure that support the delivery of medical care. – $1.5B </a:t>
            </a:r>
            <a:r>
              <a:rPr lang="en-US" sz="1400" i="1" kern="0" dirty="0"/>
              <a:t>– 0% DME</a:t>
            </a:r>
          </a:p>
          <a:p>
            <a:pPr eaLnBrk="0" hangingPunct="0">
              <a:spcBef>
                <a:spcPct val="25000"/>
              </a:spcBef>
              <a:buSzPct val="75000"/>
              <a:buFont typeface="Arial" pitchFamily="34" charset="0"/>
              <a:buChar char="•"/>
              <a:defRPr/>
            </a:pPr>
            <a:endParaRPr lang="en-US" sz="900" i="1" kern="0" dirty="0"/>
          </a:p>
          <a:p>
            <a:pPr eaLnBrk="0" hangingPunct="0">
              <a:spcBef>
                <a:spcPct val="25000"/>
              </a:spcBef>
              <a:buSzPct val="75000"/>
              <a:buFont typeface="Arial" pitchFamily="34" charset="0"/>
              <a:buChar char="•"/>
              <a:defRPr/>
            </a:pPr>
            <a:r>
              <a:rPr lang="en-US" sz="1400" b="1" kern="0" dirty="0"/>
              <a:t> Corporate IT Support </a:t>
            </a:r>
            <a:r>
              <a:rPr lang="en-US" sz="1400" kern="0" dirty="0"/>
              <a:t>for information systems supporting corporate management – financial,  asset, human capital, cybersecurity, privacy, etc. – $231M </a:t>
            </a:r>
            <a:r>
              <a:rPr lang="en-US" sz="1400" i="1" kern="0" dirty="0"/>
              <a:t>– 0% DME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FY11 Technology Priorities, Cont.</a:t>
            </a:r>
          </a:p>
        </p:txBody>
      </p:sp>
      <p:sp>
        <p:nvSpPr>
          <p:cNvPr id="11267" name="Slide Number Placeholder 2"/>
          <p:cNvSpPr>
            <a:spLocks noGrp="1"/>
          </p:cNvSpPr>
          <p:nvPr>
            <p:ph type="sldNum" sz="quarter" idx="10"/>
          </p:nvPr>
        </p:nvSpPr>
        <p:spPr/>
        <p:txBody>
          <a:bodyPr/>
          <a:lstStyle/>
          <a:p>
            <a:pPr>
              <a:defRPr/>
            </a:pPr>
            <a:fld id="{DB359778-710F-4FC4-BA91-E361568F1108}" type="slidenum">
              <a:rPr lang="en-US" smtClean="0"/>
              <a:pPr>
                <a:defRPr/>
              </a:pPr>
              <a:t>7</a:t>
            </a:fld>
            <a:endParaRPr lang="en-US" dirty="0" smtClean="0"/>
          </a:p>
        </p:txBody>
      </p:sp>
      <p:sp>
        <p:nvSpPr>
          <p:cNvPr id="21508" name="Rectangle 40"/>
          <p:cNvSpPr>
            <a:spLocks noChangeArrowheads="1"/>
          </p:cNvSpPr>
          <p:nvPr/>
        </p:nvSpPr>
        <p:spPr bwMode="auto">
          <a:xfrm>
            <a:off x="215900" y="2389188"/>
            <a:ext cx="2152650" cy="4090987"/>
          </a:xfrm>
          <a:prstGeom prst="rect">
            <a:avLst/>
          </a:prstGeom>
          <a:solidFill>
            <a:srgbClr val="003399"/>
          </a:solidFill>
          <a:ln w="9525" algn="ctr">
            <a:noFill/>
            <a:round/>
            <a:headEnd type="none" w="sm" len="sm"/>
            <a:tailEnd type="none" w="sm" len="sm"/>
          </a:ln>
        </p:spPr>
        <p:txBody>
          <a:bodyPr/>
          <a:lstStyle/>
          <a:p>
            <a:endParaRPr lang="en-US"/>
          </a:p>
        </p:txBody>
      </p:sp>
      <p:sp>
        <p:nvSpPr>
          <p:cNvPr id="21509" name="Rectangle 41"/>
          <p:cNvSpPr>
            <a:spLocks noChangeArrowheads="1"/>
          </p:cNvSpPr>
          <p:nvPr/>
        </p:nvSpPr>
        <p:spPr bwMode="auto">
          <a:xfrm>
            <a:off x="2463800" y="2389188"/>
            <a:ext cx="2422525" cy="4090987"/>
          </a:xfrm>
          <a:prstGeom prst="rect">
            <a:avLst/>
          </a:prstGeom>
          <a:solidFill>
            <a:srgbClr val="0099CC"/>
          </a:solidFill>
          <a:ln w="9525" algn="ctr">
            <a:noFill/>
            <a:round/>
            <a:headEnd type="none" w="sm" len="sm"/>
            <a:tailEnd type="none" w="sm" len="sm"/>
          </a:ln>
        </p:spPr>
        <p:txBody>
          <a:bodyPr/>
          <a:lstStyle/>
          <a:p>
            <a:endParaRPr lang="en-US"/>
          </a:p>
        </p:txBody>
      </p:sp>
      <p:sp>
        <p:nvSpPr>
          <p:cNvPr id="21510" name="Rectangle 42"/>
          <p:cNvSpPr>
            <a:spLocks noChangeArrowheads="1"/>
          </p:cNvSpPr>
          <p:nvPr/>
        </p:nvSpPr>
        <p:spPr bwMode="auto">
          <a:xfrm>
            <a:off x="4949825" y="2389188"/>
            <a:ext cx="2478088" cy="4090987"/>
          </a:xfrm>
          <a:prstGeom prst="rect">
            <a:avLst/>
          </a:prstGeom>
          <a:solidFill>
            <a:srgbClr val="92D050"/>
          </a:solidFill>
          <a:ln w="9525" algn="ctr">
            <a:noFill/>
            <a:round/>
            <a:headEnd type="none" w="sm" len="sm"/>
            <a:tailEnd type="none" w="sm" len="sm"/>
          </a:ln>
        </p:spPr>
        <p:txBody>
          <a:bodyPr/>
          <a:lstStyle/>
          <a:p>
            <a:endParaRPr lang="en-US"/>
          </a:p>
        </p:txBody>
      </p:sp>
      <p:sp>
        <p:nvSpPr>
          <p:cNvPr id="21511" name="Rectangle 43"/>
          <p:cNvSpPr>
            <a:spLocks noChangeArrowheads="1"/>
          </p:cNvSpPr>
          <p:nvPr/>
        </p:nvSpPr>
        <p:spPr bwMode="auto">
          <a:xfrm>
            <a:off x="7494588" y="2389188"/>
            <a:ext cx="1979612" cy="4090987"/>
          </a:xfrm>
          <a:prstGeom prst="rect">
            <a:avLst/>
          </a:prstGeom>
          <a:solidFill>
            <a:srgbClr val="AB1111"/>
          </a:solidFill>
          <a:ln w="9525" algn="ctr">
            <a:noFill/>
            <a:round/>
            <a:headEnd type="none" w="sm" len="sm"/>
            <a:tailEnd type="none" w="sm" len="sm"/>
          </a:ln>
        </p:spPr>
        <p:txBody>
          <a:bodyPr/>
          <a:lstStyle/>
          <a:p>
            <a:endParaRPr lang="en-US"/>
          </a:p>
        </p:txBody>
      </p:sp>
      <p:grpSp>
        <p:nvGrpSpPr>
          <p:cNvPr id="2" name="Group 44"/>
          <p:cNvGrpSpPr>
            <a:grpSpLocks/>
          </p:cNvGrpSpPr>
          <p:nvPr/>
        </p:nvGrpSpPr>
        <p:grpSpPr bwMode="auto">
          <a:xfrm>
            <a:off x="7885113" y="2054225"/>
            <a:ext cx="1198562" cy="292100"/>
            <a:chOff x="7884587" y="2054167"/>
            <a:chExt cx="1199867" cy="292349"/>
          </a:xfrm>
        </p:grpSpPr>
        <p:sp>
          <p:nvSpPr>
            <p:cNvPr id="11" name="Oval 10"/>
            <p:cNvSpPr>
              <a:spLocks noChangeArrowheads="1"/>
            </p:cNvSpPr>
            <p:nvPr/>
          </p:nvSpPr>
          <p:spPr bwMode="auto">
            <a:xfrm>
              <a:off x="7982076" y="2054167"/>
              <a:ext cx="1004888" cy="292349"/>
            </a:xfrm>
            <a:prstGeom prst="ellipse">
              <a:avLst/>
            </a:prstGeom>
            <a:solidFill>
              <a:srgbClr val="AB1111"/>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21536" name="TextBox 24"/>
            <p:cNvSpPr txBox="1">
              <a:spLocks noChangeArrowheads="1"/>
            </p:cNvSpPr>
            <p:nvPr/>
          </p:nvSpPr>
          <p:spPr bwMode="auto">
            <a:xfrm>
              <a:off x="7884587" y="2069536"/>
              <a:ext cx="1199867" cy="261610"/>
            </a:xfrm>
            <a:prstGeom prst="rect">
              <a:avLst/>
            </a:prstGeom>
            <a:noFill/>
            <a:ln w="9525">
              <a:noFill/>
              <a:miter lim="800000"/>
              <a:headEnd/>
              <a:tailEnd/>
            </a:ln>
          </p:spPr>
          <p:txBody>
            <a:bodyPr>
              <a:spAutoFit/>
            </a:bodyPr>
            <a:lstStyle/>
            <a:p>
              <a:pPr algn="ctr"/>
              <a:r>
                <a:rPr lang="en-US" sz="1100" b="1"/>
                <a:t>USDA</a:t>
              </a:r>
            </a:p>
          </p:txBody>
        </p:sp>
      </p:grpSp>
      <p:grpSp>
        <p:nvGrpSpPr>
          <p:cNvPr id="3" name="Group 46"/>
          <p:cNvGrpSpPr>
            <a:grpSpLocks/>
          </p:cNvGrpSpPr>
          <p:nvPr/>
        </p:nvGrpSpPr>
        <p:grpSpPr bwMode="auto">
          <a:xfrm>
            <a:off x="3265488" y="2054225"/>
            <a:ext cx="817562" cy="307975"/>
            <a:chOff x="3265826" y="2054167"/>
            <a:chExt cx="817456" cy="307398"/>
          </a:xfrm>
        </p:grpSpPr>
        <p:sp>
          <p:nvSpPr>
            <p:cNvPr id="14" name="Oval 13"/>
            <p:cNvSpPr>
              <a:spLocks noChangeArrowheads="1"/>
            </p:cNvSpPr>
            <p:nvPr/>
          </p:nvSpPr>
          <p:spPr bwMode="auto">
            <a:xfrm>
              <a:off x="3265826" y="2054167"/>
              <a:ext cx="817456" cy="307398"/>
            </a:xfrm>
            <a:prstGeom prst="ellipse">
              <a:avLst/>
            </a:prstGeom>
            <a:solidFill>
              <a:srgbClr val="0099CC"/>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15" name="TextBox 14"/>
            <p:cNvSpPr txBox="1">
              <a:spLocks noChangeArrowheads="1"/>
            </p:cNvSpPr>
            <p:nvPr/>
          </p:nvSpPr>
          <p:spPr bwMode="auto">
            <a:xfrm>
              <a:off x="3294397" y="2082688"/>
              <a:ext cx="760313" cy="253524"/>
            </a:xfrm>
            <a:prstGeom prst="rect">
              <a:avLst/>
            </a:prstGeom>
            <a:noFill/>
            <a:ln w="9525">
              <a:noFill/>
              <a:miter lim="800000"/>
              <a:headEnd/>
              <a:tailEnd/>
            </a:ln>
          </p:spPr>
          <p:txBody>
            <a:bodyPr>
              <a:spAutoFit/>
            </a:bodyPr>
            <a:lstStyle/>
            <a:p>
              <a:pPr algn="ctr">
                <a:defRPr/>
              </a:pPr>
              <a:r>
                <a:rPr lang="en-US" sz="1050" b="1" dirty="0">
                  <a:solidFill>
                    <a:schemeClr val="tx1"/>
                  </a:solidFill>
                </a:rPr>
                <a:t>Treasury</a:t>
              </a:r>
              <a:endParaRPr lang="en-US" sz="1200" b="1" dirty="0">
                <a:solidFill>
                  <a:schemeClr val="tx1"/>
                </a:solidFill>
              </a:endParaRPr>
            </a:p>
          </p:txBody>
        </p:sp>
      </p:grpSp>
      <p:grpSp>
        <p:nvGrpSpPr>
          <p:cNvPr id="4" name="Group 47"/>
          <p:cNvGrpSpPr>
            <a:grpSpLocks/>
          </p:cNvGrpSpPr>
          <p:nvPr/>
        </p:nvGrpSpPr>
        <p:grpSpPr bwMode="auto">
          <a:xfrm>
            <a:off x="5780088" y="2054225"/>
            <a:ext cx="817562" cy="307975"/>
            <a:chOff x="5780705" y="2054167"/>
            <a:chExt cx="817456" cy="307398"/>
          </a:xfrm>
        </p:grpSpPr>
        <p:sp>
          <p:nvSpPr>
            <p:cNvPr id="17" name="Oval 16"/>
            <p:cNvSpPr>
              <a:spLocks noChangeArrowheads="1"/>
            </p:cNvSpPr>
            <p:nvPr/>
          </p:nvSpPr>
          <p:spPr bwMode="auto">
            <a:xfrm>
              <a:off x="5780705" y="2054167"/>
              <a:ext cx="817456" cy="307398"/>
            </a:xfrm>
            <a:prstGeom prst="ellipse">
              <a:avLst/>
            </a:prstGeom>
            <a:solidFill>
              <a:srgbClr val="92D050"/>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18" name="TextBox 17"/>
            <p:cNvSpPr txBox="1">
              <a:spLocks noChangeArrowheads="1"/>
            </p:cNvSpPr>
            <p:nvPr/>
          </p:nvSpPr>
          <p:spPr bwMode="auto">
            <a:xfrm>
              <a:off x="5809276" y="2082688"/>
              <a:ext cx="760313" cy="253524"/>
            </a:xfrm>
            <a:prstGeom prst="rect">
              <a:avLst/>
            </a:prstGeom>
            <a:noFill/>
            <a:ln w="9525">
              <a:noFill/>
              <a:miter lim="800000"/>
              <a:headEnd/>
              <a:tailEnd/>
            </a:ln>
          </p:spPr>
          <p:txBody>
            <a:bodyPr>
              <a:spAutoFit/>
            </a:bodyPr>
            <a:lstStyle/>
            <a:p>
              <a:pPr algn="ctr">
                <a:defRPr/>
              </a:pPr>
              <a:r>
                <a:rPr lang="en-US" sz="1050" b="1" dirty="0">
                  <a:solidFill>
                    <a:schemeClr val="tx1"/>
                  </a:solidFill>
                </a:rPr>
                <a:t>Justice</a:t>
              </a:r>
              <a:endParaRPr lang="en-US" sz="1200" b="1" dirty="0">
                <a:solidFill>
                  <a:schemeClr val="tx1"/>
                </a:solidFill>
              </a:endParaRPr>
            </a:p>
          </p:txBody>
        </p:sp>
      </p:grpSp>
      <p:grpSp>
        <p:nvGrpSpPr>
          <p:cNvPr id="5" name="Group 45"/>
          <p:cNvGrpSpPr>
            <a:grpSpLocks/>
          </p:cNvGrpSpPr>
          <p:nvPr/>
        </p:nvGrpSpPr>
        <p:grpSpPr bwMode="auto">
          <a:xfrm>
            <a:off x="788988" y="2054225"/>
            <a:ext cx="1004887" cy="276225"/>
            <a:chOff x="789666" y="2054167"/>
            <a:chExt cx="1004888" cy="276658"/>
          </a:xfrm>
        </p:grpSpPr>
        <p:sp>
          <p:nvSpPr>
            <p:cNvPr id="20" name="Oval 5"/>
            <p:cNvSpPr>
              <a:spLocks noChangeArrowheads="1"/>
            </p:cNvSpPr>
            <p:nvPr/>
          </p:nvSpPr>
          <p:spPr bwMode="auto">
            <a:xfrm>
              <a:off x="789666" y="2054167"/>
              <a:ext cx="1004888" cy="276658"/>
            </a:xfrm>
            <a:prstGeom prst="ellipse">
              <a:avLst/>
            </a:prstGeom>
            <a:solidFill>
              <a:srgbClr val="003399"/>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21524" name="TextBox 6"/>
            <p:cNvSpPr txBox="1">
              <a:spLocks noChangeArrowheads="1"/>
            </p:cNvSpPr>
            <p:nvPr/>
          </p:nvSpPr>
          <p:spPr bwMode="auto">
            <a:xfrm>
              <a:off x="824836" y="2054167"/>
              <a:ext cx="934549" cy="276658"/>
            </a:xfrm>
            <a:prstGeom prst="rect">
              <a:avLst/>
            </a:prstGeom>
            <a:noFill/>
            <a:ln w="9525">
              <a:noFill/>
              <a:miter lim="800000"/>
              <a:headEnd/>
              <a:tailEnd/>
            </a:ln>
          </p:spPr>
          <p:txBody>
            <a:bodyPr>
              <a:spAutoFit/>
            </a:bodyPr>
            <a:lstStyle/>
            <a:p>
              <a:pPr algn="ctr"/>
              <a:r>
                <a:rPr lang="en-US" sz="1200" b="1"/>
                <a:t>DOT</a:t>
              </a:r>
            </a:p>
          </p:txBody>
        </p:sp>
      </p:grpSp>
      <p:sp>
        <p:nvSpPr>
          <p:cNvPr id="21516" name="Rectangle 21"/>
          <p:cNvSpPr>
            <a:spLocks noChangeArrowheads="1"/>
          </p:cNvSpPr>
          <p:nvPr/>
        </p:nvSpPr>
        <p:spPr bwMode="auto">
          <a:xfrm>
            <a:off x="188913" y="2374900"/>
            <a:ext cx="2206625" cy="3324225"/>
          </a:xfrm>
          <a:prstGeom prst="rect">
            <a:avLst/>
          </a:prstGeom>
          <a:noFill/>
          <a:ln w="9525">
            <a:noFill/>
            <a:miter lim="800000"/>
            <a:headEnd/>
            <a:tailEnd/>
          </a:ln>
        </p:spPr>
        <p:txBody>
          <a:bodyPr>
            <a:spAutoFit/>
          </a:bodyPr>
          <a:lstStyle/>
          <a:p>
            <a:pPr>
              <a:buFont typeface="Arial" charset="0"/>
              <a:buChar char="•"/>
            </a:pPr>
            <a:r>
              <a:rPr lang="en-US" sz="1400" b="1"/>
              <a:t> Next Generation Air Transportation System (NextGen) </a:t>
            </a:r>
            <a:r>
              <a:rPr lang="en-US" sz="1400"/>
              <a:t>replaces FAA’s existing ground-based radar surveillance system with a satellite-based surveillance system – $557M </a:t>
            </a:r>
            <a:r>
              <a:rPr lang="en-US" sz="1400" b="1"/>
              <a:t> </a:t>
            </a:r>
            <a:r>
              <a:rPr lang="en-US" sz="1400" b="1" i="1"/>
              <a:t>– </a:t>
            </a:r>
            <a:r>
              <a:rPr lang="en-US" sz="1400" i="1"/>
              <a:t>86% DME</a:t>
            </a:r>
          </a:p>
          <a:p>
            <a:pPr>
              <a:buFont typeface="Arial" charset="0"/>
              <a:buChar char="•"/>
            </a:pPr>
            <a:endParaRPr lang="en-US" sz="1400"/>
          </a:p>
          <a:p>
            <a:pPr>
              <a:buFont typeface="Arial" charset="0"/>
              <a:buChar char="•"/>
            </a:pPr>
            <a:r>
              <a:rPr lang="en-US" sz="1400" b="1"/>
              <a:t> En Route Automation Modernization (ERAM) </a:t>
            </a:r>
            <a:r>
              <a:rPr lang="en-US" sz="1400"/>
              <a:t>replaces FAA’s host computer HW &amp; SW – $220M </a:t>
            </a:r>
            <a:r>
              <a:rPr lang="en-US" sz="1400" b="1"/>
              <a:t>– </a:t>
            </a:r>
            <a:r>
              <a:rPr lang="en-US" sz="1400" i="1"/>
              <a:t>61% DME</a:t>
            </a:r>
            <a:endParaRPr lang="en-US" sz="1400"/>
          </a:p>
        </p:txBody>
      </p:sp>
      <p:sp>
        <p:nvSpPr>
          <p:cNvPr id="21517" name="Rectangle 22"/>
          <p:cNvSpPr>
            <a:spLocks noChangeArrowheads="1"/>
          </p:cNvSpPr>
          <p:nvPr/>
        </p:nvSpPr>
        <p:spPr bwMode="auto">
          <a:xfrm>
            <a:off x="2463800" y="2374900"/>
            <a:ext cx="2487613" cy="3324225"/>
          </a:xfrm>
          <a:prstGeom prst="rect">
            <a:avLst/>
          </a:prstGeom>
          <a:noFill/>
          <a:ln w="9525">
            <a:noFill/>
            <a:miter lim="800000"/>
            <a:headEnd/>
            <a:tailEnd/>
          </a:ln>
        </p:spPr>
        <p:txBody>
          <a:bodyPr>
            <a:spAutoFit/>
          </a:bodyPr>
          <a:lstStyle/>
          <a:p>
            <a:pPr>
              <a:buFont typeface="Arial" charset="0"/>
              <a:buChar char="•"/>
            </a:pPr>
            <a:r>
              <a:rPr lang="en-US" sz="1400" b="1"/>
              <a:t> IT Infrastructure Mainframes and Servers Services and Support (ITI MSSS)</a:t>
            </a:r>
            <a:r>
              <a:rPr lang="en-US" sz="1400"/>
              <a:t> tracks cost savings and optimization efforts – $732M  </a:t>
            </a:r>
            <a:r>
              <a:rPr lang="en-US" sz="1400" b="1"/>
              <a:t>- </a:t>
            </a:r>
            <a:r>
              <a:rPr lang="en-US" sz="1400" i="1"/>
              <a:t>6% DME</a:t>
            </a:r>
            <a:br>
              <a:rPr lang="en-US" sz="1400" i="1"/>
            </a:br>
            <a:endParaRPr lang="en-US" sz="1400"/>
          </a:p>
          <a:p>
            <a:pPr>
              <a:buFont typeface="Arial" charset="0"/>
              <a:buChar char="•"/>
            </a:pPr>
            <a:r>
              <a:rPr lang="en-US" sz="1400" b="1"/>
              <a:t> IT Infrastructure Telecommunications Systems and Support (ITI TSS) </a:t>
            </a:r>
            <a:r>
              <a:rPr lang="en-US" sz="1400"/>
              <a:t>- Tracks optimization and cost-savings efforts for data networks and telecommunications – $391M – </a:t>
            </a:r>
            <a:r>
              <a:rPr lang="en-US" sz="1400" i="1"/>
              <a:t>0% DME</a:t>
            </a:r>
            <a:r>
              <a:rPr lang="en-US" sz="1400" b="1" i="1"/>
              <a:t> </a:t>
            </a:r>
            <a:endParaRPr lang="en-US" sz="1400"/>
          </a:p>
        </p:txBody>
      </p:sp>
      <p:sp>
        <p:nvSpPr>
          <p:cNvPr id="24" name="Rectangle 23"/>
          <p:cNvSpPr/>
          <p:nvPr/>
        </p:nvSpPr>
        <p:spPr>
          <a:xfrm>
            <a:off x="4984750" y="2374900"/>
            <a:ext cx="2408238" cy="3540125"/>
          </a:xfrm>
          <a:prstGeom prst="rect">
            <a:avLst/>
          </a:prstGeom>
        </p:spPr>
        <p:txBody>
          <a:bodyPr>
            <a:spAutoFit/>
          </a:bodyPr>
          <a:lstStyle/>
          <a:p>
            <a:pPr eaLnBrk="0" hangingPunct="0">
              <a:spcBef>
                <a:spcPct val="25000"/>
              </a:spcBef>
              <a:buSzPct val="75000"/>
              <a:buFont typeface="Arial" pitchFamily="34" charset="0"/>
              <a:buChar char="•"/>
              <a:defRPr/>
            </a:pPr>
            <a:r>
              <a:rPr lang="en-US" sz="1400" kern="0" dirty="0">
                <a:solidFill>
                  <a:schemeClr val="tx1"/>
                </a:solidFill>
              </a:rPr>
              <a:t> </a:t>
            </a:r>
            <a:r>
              <a:rPr lang="en-US" sz="1400" b="1" kern="0" dirty="0">
                <a:solidFill>
                  <a:schemeClr val="tx1"/>
                </a:solidFill>
              </a:rPr>
              <a:t>JMD Law Enforcement Wireless Communication (LEWC) </a:t>
            </a:r>
            <a:r>
              <a:rPr lang="en-US" sz="1400" kern="0" dirty="0">
                <a:solidFill>
                  <a:schemeClr val="tx1"/>
                </a:solidFill>
              </a:rPr>
              <a:t>-  replacement and modernization of radio systems – $2008M </a:t>
            </a:r>
            <a:r>
              <a:rPr lang="en-US" sz="1400" i="1" kern="0" dirty="0">
                <a:solidFill>
                  <a:schemeClr val="tx1"/>
                </a:solidFill>
              </a:rPr>
              <a:t>– 51% DME</a:t>
            </a:r>
          </a:p>
          <a:p>
            <a:pPr eaLnBrk="0" hangingPunct="0">
              <a:spcBef>
                <a:spcPct val="25000"/>
              </a:spcBef>
              <a:buSzPct val="75000"/>
              <a:buFont typeface="Arial" pitchFamily="34" charset="0"/>
              <a:buChar char="•"/>
              <a:defRPr/>
            </a:pPr>
            <a:endParaRPr lang="en-US" sz="1400" i="1" kern="0" dirty="0">
              <a:solidFill>
                <a:schemeClr val="tx1"/>
              </a:solidFill>
            </a:endParaRPr>
          </a:p>
          <a:p>
            <a:pPr eaLnBrk="0" hangingPunct="0">
              <a:spcBef>
                <a:spcPct val="25000"/>
              </a:spcBef>
              <a:buSzPct val="75000"/>
              <a:buFont typeface="Arial" pitchFamily="34" charset="0"/>
              <a:buChar char="•"/>
              <a:defRPr/>
            </a:pPr>
            <a:r>
              <a:rPr lang="en-US" sz="1400" kern="0" dirty="0">
                <a:solidFill>
                  <a:schemeClr val="tx1"/>
                </a:solidFill>
              </a:rPr>
              <a:t> </a:t>
            </a:r>
            <a:r>
              <a:rPr lang="en-US" sz="1400" b="1" kern="0" dirty="0">
                <a:solidFill>
                  <a:schemeClr val="tx1"/>
                </a:solidFill>
              </a:rPr>
              <a:t>FBI Next Generation Identification (NGI) </a:t>
            </a:r>
            <a:r>
              <a:rPr lang="en-US" sz="1400" kern="0" dirty="0">
                <a:solidFill>
                  <a:schemeClr val="tx1"/>
                </a:solidFill>
              </a:rPr>
              <a:t>-upgrade to the current IAFIS program providing new biometric functionality – $208M  </a:t>
            </a:r>
            <a:r>
              <a:rPr lang="en-US" sz="1400" i="1" kern="0" dirty="0">
                <a:solidFill>
                  <a:schemeClr val="tx1"/>
                </a:solidFill>
              </a:rPr>
              <a:t>– 61% DME</a:t>
            </a:r>
          </a:p>
          <a:p>
            <a:pPr eaLnBrk="0" hangingPunct="0">
              <a:spcBef>
                <a:spcPct val="25000"/>
              </a:spcBef>
              <a:buSzPct val="75000"/>
              <a:defRPr/>
            </a:pPr>
            <a:endParaRPr lang="en-US" sz="1400" i="1" kern="0" dirty="0">
              <a:solidFill>
                <a:schemeClr val="tx1"/>
              </a:solidFill>
            </a:endParaRPr>
          </a:p>
          <a:p>
            <a:pPr eaLnBrk="0" hangingPunct="0">
              <a:spcBef>
                <a:spcPct val="25000"/>
              </a:spcBef>
              <a:buSzPct val="75000"/>
              <a:defRPr/>
            </a:pPr>
            <a:endParaRPr lang="en-US" sz="1400" kern="0" dirty="0">
              <a:solidFill>
                <a:schemeClr val="tx1"/>
              </a:solidFill>
            </a:endParaRPr>
          </a:p>
        </p:txBody>
      </p:sp>
      <p:sp>
        <p:nvSpPr>
          <p:cNvPr id="21519" name="Rectangle 24"/>
          <p:cNvSpPr>
            <a:spLocks noChangeArrowheads="1"/>
          </p:cNvSpPr>
          <p:nvPr/>
        </p:nvSpPr>
        <p:spPr bwMode="auto">
          <a:xfrm>
            <a:off x="7516813" y="2374900"/>
            <a:ext cx="1957387" cy="4186238"/>
          </a:xfrm>
          <a:prstGeom prst="rect">
            <a:avLst/>
          </a:prstGeom>
          <a:noFill/>
          <a:ln w="9525">
            <a:noFill/>
            <a:miter lim="800000"/>
            <a:headEnd/>
            <a:tailEnd/>
          </a:ln>
        </p:spPr>
        <p:txBody>
          <a:bodyPr>
            <a:spAutoFit/>
          </a:bodyPr>
          <a:lstStyle/>
          <a:p>
            <a:pPr>
              <a:buFont typeface="Arial" charset="0"/>
              <a:buChar char="•"/>
            </a:pPr>
            <a:r>
              <a:rPr lang="en-US" sz="1400" b="1"/>
              <a:t> Advanced Planning Documents (APDs) -- IT Investments Grants to States </a:t>
            </a:r>
            <a:r>
              <a:rPr lang="en-US" sz="1400"/>
              <a:t>– $403M –</a:t>
            </a:r>
            <a:r>
              <a:rPr lang="en-US" sz="1400" b="1"/>
              <a:t> </a:t>
            </a:r>
            <a:r>
              <a:rPr lang="en-US" sz="1400" i="1"/>
              <a:t>17% DME</a:t>
            </a:r>
          </a:p>
          <a:p>
            <a:pPr>
              <a:buFont typeface="Arial" charset="0"/>
              <a:buChar char="•"/>
            </a:pPr>
            <a:endParaRPr lang="en-US" sz="1400"/>
          </a:p>
          <a:p>
            <a:pPr>
              <a:buFont typeface="Arial" charset="0"/>
              <a:buChar char="•"/>
            </a:pPr>
            <a:r>
              <a:rPr lang="en-US" sz="1400" b="1"/>
              <a:t> Forest Service Computer Base </a:t>
            </a:r>
            <a:r>
              <a:rPr lang="en-US" sz="1400"/>
              <a:t>provides IT infrastructure necessary for e-Gov – $282M – </a:t>
            </a:r>
            <a:r>
              <a:rPr lang="en-US" sz="1400" i="1"/>
              <a:t>0% DME</a:t>
            </a:r>
            <a:r>
              <a:rPr lang="en-US" sz="1400" b="1" i="1"/>
              <a:t> </a:t>
            </a:r>
          </a:p>
          <a:p>
            <a:pPr>
              <a:buFont typeface="Arial" charset="0"/>
              <a:buChar char="•"/>
            </a:pPr>
            <a:endParaRPr lang="en-US" sz="1400" b="1" i="1"/>
          </a:p>
          <a:p>
            <a:pPr>
              <a:buFont typeface="Arial" charset="0"/>
              <a:buChar char="•"/>
            </a:pPr>
            <a:r>
              <a:rPr lang="en-US" sz="1400" b="1" i="1"/>
              <a:t> </a:t>
            </a:r>
            <a:r>
              <a:rPr lang="en-US" sz="1400" b="1"/>
              <a:t>Farm Program Modernization (MIDAS) </a:t>
            </a:r>
            <a:r>
              <a:rPr lang="en-US" sz="1400"/>
              <a:t>to improve business processes – $91M </a:t>
            </a:r>
            <a:r>
              <a:rPr lang="en-US" sz="1400" b="1"/>
              <a:t> – </a:t>
            </a:r>
            <a:r>
              <a:rPr lang="en-US" sz="1400" i="1"/>
              <a:t>100% DME</a:t>
            </a:r>
            <a:endParaRPr lang="en-US" sz="1400"/>
          </a:p>
          <a:p>
            <a:pPr>
              <a:buFont typeface="Arial" charset="0"/>
              <a:buChar char="•"/>
            </a:pPr>
            <a:endParaRPr lang="en-US" sz="1400"/>
          </a:p>
        </p:txBody>
      </p:sp>
      <p:sp>
        <p:nvSpPr>
          <p:cNvPr id="26" name="TextBox 25"/>
          <p:cNvSpPr txBox="1"/>
          <p:nvPr/>
        </p:nvSpPr>
        <p:spPr>
          <a:xfrm>
            <a:off x="381000" y="1046163"/>
            <a:ext cx="8861425" cy="646112"/>
          </a:xfrm>
          <a:prstGeom prst="rect">
            <a:avLst/>
          </a:prstGeom>
          <a:noFill/>
        </p:spPr>
        <p:txBody>
          <a:bodyPr>
            <a:spAutoFit/>
          </a:bodyPr>
          <a:lstStyle/>
          <a:p>
            <a:pPr>
              <a:defRPr/>
            </a:pPr>
            <a:r>
              <a:rPr lang="en-US" dirty="0">
                <a:solidFill>
                  <a:schemeClr val="accent1">
                    <a:lumMod val="50000"/>
                  </a:schemeClr>
                </a:solidFill>
                <a:latin typeface="Arial" pitchFamily="34" charset="0"/>
              </a:rPr>
              <a:t>The following select IT initiatives are high priorities for the respective departments, based on funding levels, % of total agency IT budget, or % of funding that is DME.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FY11 Technology Priorities, Cont.</a:t>
            </a:r>
          </a:p>
        </p:txBody>
      </p:sp>
      <p:sp>
        <p:nvSpPr>
          <p:cNvPr id="11267" name="Slide Number Placeholder 2"/>
          <p:cNvSpPr>
            <a:spLocks noGrp="1"/>
          </p:cNvSpPr>
          <p:nvPr>
            <p:ph type="sldNum" sz="quarter" idx="10"/>
          </p:nvPr>
        </p:nvSpPr>
        <p:spPr/>
        <p:txBody>
          <a:bodyPr/>
          <a:lstStyle/>
          <a:p>
            <a:pPr>
              <a:defRPr/>
            </a:pPr>
            <a:fld id="{78C45BD9-862C-45B6-9742-037F392245BB}" type="slidenum">
              <a:rPr lang="en-US" smtClean="0"/>
              <a:pPr>
                <a:defRPr/>
              </a:pPr>
              <a:t>8</a:t>
            </a:fld>
            <a:endParaRPr lang="en-US" dirty="0" smtClean="0"/>
          </a:p>
        </p:txBody>
      </p:sp>
      <p:sp>
        <p:nvSpPr>
          <p:cNvPr id="22532" name="Rectangle 40"/>
          <p:cNvSpPr>
            <a:spLocks noChangeArrowheads="1"/>
          </p:cNvSpPr>
          <p:nvPr/>
        </p:nvSpPr>
        <p:spPr bwMode="auto">
          <a:xfrm>
            <a:off x="215900" y="2389188"/>
            <a:ext cx="2152650" cy="4090987"/>
          </a:xfrm>
          <a:prstGeom prst="rect">
            <a:avLst/>
          </a:prstGeom>
          <a:solidFill>
            <a:srgbClr val="003399"/>
          </a:solidFill>
          <a:ln w="9525" algn="ctr">
            <a:noFill/>
            <a:round/>
            <a:headEnd type="none" w="sm" len="sm"/>
            <a:tailEnd type="none" w="sm" len="sm"/>
          </a:ln>
        </p:spPr>
        <p:txBody>
          <a:bodyPr/>
          <a:lstStyle/>
          <a:p>
            <a:endParaRPr lang="en-US"/>
          </a:p>
        </p:txBody>
      </p:sp>
      <p:sp>
        <p:nvSpPr>
          <p:cNvPr id="22533" name="Rectangle 41"/>
          <p:cNvSpPr>
            <a:spLocks noChangeArrowheads="1"/>
          </p:cNvSpPr>
          <p:nvPr/>
        </p:nvSpPr>
        <p:spPr bwMode="auto">
          <a:xfrm>
            <a:off x="2463800" y="2389188"/>
            <a:ext cx="2422525" cy="4090987"/>
          </a:xfrm>
          <a:prstGeom prst="rect">
            <a:avLst/>
          </a:prstGeom>
          <a:solidFill>
            <a:srgbClr val="0099CC"/>
          </a:solidFill>
          <a:ln w="9525" algn="ctr">
            <a:noFill/>
            <a:round/>
            <a:headEnd type="none" w="sm" len="sm"/>
            <a:tailEnd type="none" w="sm" len="sm"/>
          </a:ln>
        </p:spPr>
        <p:txBody>
          <a:bodyPr/>
          <a:lstStyle/>
          <a:p>
            <a:endParaRPr lang="en-US"/>
          </a:p>
        </p:txBody>
      </p:sp>
      <p:sp>
        <p:nvSpPr>
          <p:cNvPr id="22534" name="Rectangle 42"/>
          <p:cNvSpPr>
            <a:spLocks noChangeArrowheads="1"/>
          </p:cNvSpPr>
          <p:nvPr/>
        </p:nvSpPr>
        <p:spPr bwMode="auto">
          <a:xfrm>
            <a:off x="4949825" y="2389188"/>
            <a:ext cx="2478088" cy="4090987"/>
          </a:xfrm>
          <a:prstGeom prst="rect">
            <a:avLst/>
          </a:prstGeom>
          <a:solidFill>
            <a:srgbClr val="92D050"/>
          </a:solidFill>
          <a:ln w="9525" algn="ctr">
            <a:noFill/>
            <a:round/>
            <a:headEnd type="none" w="sm" len="sm"/>
            <a:tailEnd type="none" w="sm" len="sm"/>
          </a:ln>
        </p:spPr>
        <p:txBody>
          <a:bodyPr/>
          <a:lstStyle/>
          <a:p>
            <a:endParaRPr lang="en-US"/>
          </a:p>
        </p:txBody>
      </p:sp>
      <p:sp>
        <p:nvSpPr>
          <p:cNvPr id="22535" name="Rectangle 43"/>
          <p:cNvSpPr>
            <a:spLocks noChangeArrowheads="1"/>
          </p:cNvSpPr>
          <p:nvPr/>
        </p:nvSpPr>
        <p:spPr bwMode="auto">
          <a:xfrm>
            <a:off x="7494588" y="2389188"/>
            <a:ext cx="1979612" cy="4090987"/>
          </a:xfrm>
          <a:prstGeom prst="rect">
            <a:avLst/>
          </a:prstGeom>
          <a:solidFill>
            <a:srgbClr val="AB1111"/>
          </a:solidFill>
          <a:ln w="9525" algn="ctr">
            <a:noFill/>
            <a:round/>
            <a:headEnd type="none" w="sm" len="sm"/>
            <a:tailEnd type="none" w="sm" len="sm"/>
          </a:ln>
        </p:spPr>
        <p:txBody>
          <a:bodyPr/>
          <a:lstStyle/>
          <a:p>
            <a:endParaRPr lang="en-US"/>
          </a:p>
        </p:txBody>
      </p:sp>
      <p:grpSp>
        <p:nvGrpSpPr>
          <p:cNvPr id="2" name="Group 44"/>
          <p:cNvGrpSpPr>
            <a:grpSpLocks/>
          </p:cNvGrpSpPr>
          <p:nvPr/>
        </p:nvGrpSpPr>
        <p:grpSpPr bwMode="auto">
          <a:xfrm>
            <a:off x="7885113" y="2054225"/>
            <a:ext cx="1198562" cy="292100"/>
            <a:chOff x="7884587" y="2054167"/>
            <a:chExt cx="1199867" cy="292349"/>
          </a:xfrm>
        </p:grpSpPr>
        <p:sp>
          <p:nvSpPr>
            <p:cNvPr id="11" name="Oval 10"/>
            <p:cNvSpPr>
              <a:spLocks noChangeArrowheads="1"/>
            </p:cNvSpPr>
            <p:nvPr/>
          </p:nvSpPr>
          <p:spPr bwMode="auto">
            <a:xfrm>
              <a:off x="7982076" y="2054167"/>
              <a:ext cx="1004888" cy="292349"/>
            </a:xfrm>
            <a:prstGeom prst="ellipse">
              <a:avLst/>
            </a:prstGeom>
            <a:solidFill>
              <a:srgbClr val="AB1111"/>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22560" name="TextBox 24"/>
            <p:cNvSpPr txBox="1">
              <a:spLocks noChangeArrowheads="1"/>
            </p:cNvSpPr>
            <p:nvPr/>
          </p:nvSpPr>
          <p:spPr bwMode="auto">
            <a:xfrm>
              <a:off x="7884587" y="2069536"/>
              <a:ext cx="1199867" cy="261610"/>
            </a:xfrm>
            <a:prstGeom prst="rect">
              <a:avLst/>
            </a:prstGeom>
            <a:noFill/>
            <a:ln w="9525">
              <a:noFill/>
              <a:miter lim="800000"/>
              <a:headEnd/>
              <a:tailEnd/>
            </a:ln>
          </p:spPr>
          <p:txBody>
            <a:bodyPr>
              <a:spAutoFit/>
            </a:bodyPr>
            <a:lstStyle/>
            <a:p>
              <a:pPr algn="ctr"/>
              <a:r>
                <a:rPr lang="en-US" sz="1100" b="1"/>
                <a:t>Others</a:t>
              </a:r>
            </a:p>
          </p:txBody>
        </p:sp>
      </p:grpSp>
      <p:grpSp>
        <p:nvGrpSpPr>
          <p:cNvPr id="3" name="Group 46"/>
          <p:cNvGrpSpPr>
            <a:grpSpLocks/>
          </p:cNvGrpSpPr>
          <p:nvPr/>
        </p:nvGrpSpPr>
        <p:grpSpPr bwMode="auto">
          <a:xfrm>
            <a:off x="3265488" y="2054225"/>
            <a:ext cx="817562" cy="307975"/>
            <a:chOff x="3265826" y="2054167"/>
            <a:chExt cx="817456" cy="307398"/>
          </a:xfrm>
        </p:grpSpPr>
        <p:sp>
          <p:nvSpPr>
            <p:cNvPr id="14" name="Oval 13"/>
            <p:cNvSpPr>
              <a:spLocks noChangeArrowheads="1"/>
            </p:cNvSpPr>
            <p:nvPr/>
          </p:nvSpPr>
          <p:spPr bwMode="auto">
            <a:xfrm>
              <a:off x="3265826" y="2054167"/>
              <a:ext cx="817456" cy="307398"/>
            </a:xfrm>
            <a:prstGeom prst="ellipse">
              <a:avLst/>
            </a:prstGeom>
            <a:solidFill>
              <a:srgbClr val="0099CC"/>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15" name="TextBox 14"/>
            <p:cNvSpPr txBox="1">
              <a:spLocks noChangeArrowheads="1"/>
            </p:cNvSpPr>
            <p:nvPr/>
          </p:nvSpPr>
          <p:spPr bwMode="auto">
            <a:xfrm>
              <a:off x="3294397" y="2082688"/>
              <a:ext cx="760313" cy="253524"/>
            </a:xfrm>
            <a:prstGeom prst="rect">
              <a:avLst/>
            </a:prstGeom>
            <a:noFill/>
            <a:ln w="9525">
              <a:noFill/>
              <a:miter lim="800000"/>
              <a:headEnd/>
              <a:tailEnd/>
            </a:ln>
          </p:spPr>
          <p:txBody>
            <a:bodyPr>
              <a:spAutoFit/>
            </a:bodyPr>
            <a:lstStyle/>
            <a:p>
              <a:pPr algn="ctr">
                <a:defRPr/>
              </a:pPr>
              <a:r>
                <a:rPr lang="en-US" sz="1050" b="1" dirty="0">
                  <a:solidFill>
                    <a:schemeClr val="tx1"/>
                  </a:solidFill>
                </a:rPr>
                <a:t>Energy</a:t>
              </a:r>
              <a:endParaRPr lang="en-US" sz="1200" b="1" dirty="0">
                <a:solidFill>
                  <a:schemeClr val="tx1"/>
                </a:solidFill>
              </a:endParaRPr>
            </a:p>
          </p:txBody>
        </p:sp>
      </p:grpSp>
      <p:grpSp>
        <p:nvGrpSpPr>
          <p:cNvPr id="4" name="Group 47"/>
          <p:cNvGrpSpPr>
            <a:grpSpLocks/>
          </p:cNvGrpSpPr>
          <p:nvPr/>
        </p:nvGrpSpPr>
        <p:grpSpPr bwMode="auto">
          <a:xfrm>
            <a:off x="5780088" y="2054225"/>
            <a:ext cx="817562" cy="307975"/>
            <a:chOff x="5780705" y="2054167"/>
            <a:chExt cx="817456" cy="307398"/>
          </a:xfrm>
        </p:grpSpPr>
        <p:sp>
          <p:nvSpPr>
            <p:cNvPr id="17" name="Oval 16"/>
            <p:cNvSpPr>
              <a:spLocks noChangeArrowheads="1"/>
            </p:cNvSpPr>
            <p:nvPr/>
          </p:nvSpPr>
          <p:spPr bwMode="auto">
            <a:xfrm>
              <a:off x="5780705" y="2054167"/>
              <a:ext cx="817456" cy="307398"/>
            </a:xfrm>
            <a:prstGeom prst="ellipse">
              <a:avLst/>
            </a:prstGeom>
            <a:solidFill>
              <a:srgbClr val="92D050"/>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18" name="TextBox 17"/>
            <p:cNvSpPr txBox="1">
              <a:spLocks noChangeArrowheads="1"/>
            </p:cNvSpPr>
            <p:nvPr/>
          </p:nvSpPr>
          <p:spPr bwMode="auto">
            <a:xfrm>
              <a:off x="5809276" y="2082688"/>
              <a:ext cx="760313" cy="253524"/>
            </a:xfrm>
            <a:prstGeom prst="rect">
              <a:avLst/>
            </a:prstGeom>
            <a:noFill/>
            <a:ln w="9525">
              <a:noFill/>
              <a:miter lim="800000"/>
              <a:headEnd/>
              <a:tailEnd/>
            </a:ln>
          </p:spPr>
          <p:txBody>
            <a:bodyPr>
              <a:spAutoFit/>
            </a:bodyPr>
            <a:lstStyle/>
            <a:p>
              <a:pPr algn="ctr">
                <a:defRPr/>
              </a:pPr>
              <a:r>
                <a:rPr lang="en-US" sz="1050" b="1" dirty="0">
                  <a:solidFill>
                    <a:schemeClr val="tx1"/>
                  </a:solidFill>
                </a:rPr>
                <a:t>NASA</a:t>
              </a:r>
              <a:endParaRPr lang="en-US" sz="1200" b="1" dirty="0">
                <a:solidFill>
                  <a:schemeClr val="tx1"/>
                </a:solidFill>
              </a:endParaRPr>
            </a:p>
          </p:txBody>
        </p:sp>
      </p:grpSp>
      <p:grpSp>
        <p:nvGrpSpPr>
          <p:cNvPr id="5" name="Group 45"/>
          <p:cNvGrpSpPr>
            <a:grpSpLocks/>
          </p:cNvGrpSpPr>
          <p:nvPr/>
        </p:nvGrpSpPr>
        <p:grpSpPr bwMode="auto">
          <a:xfrm>
            <a:off x="788988" y="2054225"/>
            <a:ext cx="1004887" cy="276225"/>
            <a:chOff x="789666" y="2054167"/>
            <a:chExt cx="1004888" cy="277434"/>
          </a:xfrm>
        </p:grpSpPr>
        <p:sp>
          <p:nvSpPr>
            <p:cNvPr id="20" name="Oval 5"/>
            <p:cNvSpPr>
              <a:spLocks noChangeArrowheads="1"/>
            </p:cNvSpPr>
            <p:nvPr/>
          </p:nvSpPr>
          <p:spPr bwMode="auto">
            <a:xfrm>
              <a:off x="789666" y="2054167"/>
              <a:ext cx="1004888" cy="276658"/>
            </a:xfrm>
            <a:prstGeom prst="ellipse">
              <a:avLst/>
            </a:prstGeom>
            <a:solidFill>
              <a:srgbClr val="003399"/>
            </a:solidFill>
            <a:ln w="9525" algn="ctr">
              <a:noFill/>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defRPr/>
              </a:pPr>
              <a:endParaRPr lang="en-US" sz="1200" b="1" dirty="0"/>
            </a:p>
          </p:txBody>
        </p:sp>
        <p:sp>
          <p:nvSpPr>
            <p:cNvPr id="22548" name="TextBox 6"/>
            <p:cNvSpPr txBox="1">
              <a:spLocks noChangeArrowheads="1"/>
            </p:cNvSpPr>
            <p:nvPr/>
          </p:nvSpPr>
          <p:spPr bwMode="auto">
            <a:xfrm>
              <a:off x="789666" y="2054168"/>
              <a:ext cx="969719" cy="277433"/>
            </a:xfrm>
            <a:prstGeom prst="rect">
              <a:avLst/>
            </a:prstGeom>
            <a:noFill/>
            <a:ln w="9525">
              <a:noFill/>
              <a:miter lim="800000"/>
              <a:headEnd/>
              <a:tailEnd/>
            </a:ln>
          </p:spPr>
          <p:txBody>
            <a:bodyPr>
              <a:spAutoFit/>
            </a:bodyPr>
            <a:lstStyle/>
            <a:p>
              <a:pPr algn="ctr"/>
              <a:r>
                <a:rPr lang="en-US" sz="1200" b="1"/>
                <a:t>Commerce</a:t>
              </a:r>
            </a:p>
          </p:txBody>
        </p:sp>
      </p:grpSp>
      <p:sp>
        <p:nvSpPr>
          <p:cNvPr id="22540" name="Rectangle 21"/>
          <p:cNvSpPr>
            <a:spLocks noChangeArrowheads="1"/>
          </p:cNvSpPr>
          <p:nvPr/>
        </p:nvSpPr>
        <p:spPr bwMode="auto">
          <a:xfrm>
            <a:off x="188913" y="2374900"/>
            <a:ext cx="2206625" cy="3970338"/>
          </a:xfrm>
          <a:prstGeom prst="rect">
            <a:avLst/>
          </a:prstGeom>
          <a:noFill/>
          <a:ln w="9525">
            <a:noFill/>
            <a:miter lim="800000"/>
            <a:headEnd/>
            <a:tailEnd/>
          </a:ln>
        </p:spPr>
        <p:txBody>
          <a:bodyPr>
            <a:spAutoFit/>
          </a:bodyPr>
          <a:lstStyle/>
          <a:p>
            <a:pPr>
              <a:buFont typeface="Arial" charset="0"/>
              <a:buChar char="•"/>
            </a:pPr>
            <a:r>
              <a:rPr lang="en-US" sz="1400" b="1"/>
              <a:t> Commerce Consolidated IT Infrastructure (CCII)  </a:t>
            </a:r>
            <a:r>
              <a:rPr lang="en-US" sz="1400"/>
              <a:t>to optimize and manage dept-wide IT infrastructure management framework – $536M – </a:t>
            </a:r>
            <a:r>
              <a:rPr lang="en-US" sz="1400" i="1"/>
              <a:t>5% DME</a:t>
            </a:r>
            <a:r>
              <a:rPr lang="en-US" sz="1400" b="1" i="1"/>
              <a:t> </a:t>
            </a:r>
            <a:br>
              <a:rPr lang="en-US" sz="1400" b="1" i="1"/>
            </a:br>
            <a:endParaRPr lang="en-US" sz="1400"/>
          </a:p>
          <a:p>
            <a:pPr>
              <a:buFont typeface="Arial" charset="0"/>
              <a:buChar char="•"/>
            </a:pPr>
            <a:r>
              <a:rPr lang="en-US" sz="1400" b="1"/>
              <a:t> NOAA Geostationary Operational Environmental Satellite (GOES-R) Series Ground Segment </a:t>
            </a:r>
            <a:r>
              <a:rPr lang="en-US" sz="1400"/>
              <a:t>monitors and controls NOAA's GOES-R satellites – $381M </a:t>
            </a:r>
            <a:r>
              <a:rPr lang="en-US" sz="1400" b="1"/>
              <a:t>– </a:t>
            </a:r>
            <a:r>
              <a:rPr lang="en-US" sz="1400" i="1"/>
              <a:t>100% DME </a:t>
            </a:r>
            <a:endParaRPr lang="en-US" sz="1400"/>
          </a:p>
        </p:txBody>
      </p:sp>
      <p:sp>
        <p:nvSpPr>
          <p:cNvPr id="22541" name="Rectangle 22"/>
          <p:cNvSpPr>
            <a:spLocks noChangeArrowheads="1"/>
          </p:cNvSpPr>
          <p:nvPr/>
        </p:nvSpPr>
        <p:spPr bwMode="auto">
          <a:xfrm>
            <a:off x="2463800" y="2374900"/>
            <a:ext cx="2487613" cy="3754438"/>
          </a:xfrm>
          <a:prstGeom prst="rect">
            <a:avLst/>
          </a:prstGeom>
          <a:noFill/>
          <a:ln w="9525">
            <a:noFill/>
            <a:miter lim="800000"/>
            <a:headEnd/>
            <a:tailEnd/>
          </a:ln>
        </p:spPr>
        <p:txBody>
          <a:bodyPr>
            <a:spAutoFit/>
          </a:bodyPr>
          <a:lstStyle/>
          <a:p>
            <a:pPr>
              <a:buFont typeface="Arial" charset="0"/>
              <a:buChar char="•"/>
            </a:pPr>
            <a:r>
              <a:rPr lang="en-US" sz="1400" b="1"/>
              <a:t> Consolidated Infrastructure, Office Automation, and Telecommunications Program </a:t>
            </a:r>
            <a:r>
              <a:rPr lang="en-US" sz="1400"/>
              <a:t>– $926M – </a:t>
            </a:r>
            <a:r>
              <a:rPr lang="en-US" sz="1400" i="1"/>
              <a:t>5% DME</a:t>
            </a:r>
            <a:r>
              <a:rPr lang="en-US" sz="1400" b="1" i="1"/>
              <a:t> </a:t>
            </a:r>
          </a:p>
          <a:p>
            <a:pPr>
              <a:buFont typeface="Arial" charset="0"/>
              <a:buChar char="•"/>
            </a:pPr>
            <a:endParaRPr lang="en-US" sz="1400"/>
          </a:p>
          <a:p>
            <a:pPr>
              <a:buFont typeface="Arial" charset="0"/>
              <a:buChar char="•"/>
            </a:pPr>
            <a:r>
              <a:rPr lang="en-US" sz="1400" b="1"/>
              <a:t> ORNL Leadership Computing Facility  Management System </a:t>
            </a:r>
            <a:r>
              <a:rPr lang="en-US" sz="1400"/>
              <a:t>– $96M </a:t>
            </a:r>
            <a:r>
              <a:rPr lang="en-US" sz="1400" i="1"/>
              <a:t>– 10% DME</a:t>
            </a:r>
            <a:r>
              <a:rPr lang="en-US" sz="1400" b="1" i="1"/>
              <a:t> </a:t>
            </a:r>
          </a:p>
          <a:p>
            <a:pPr>
              <a:buFont typeface="Arial" charset="0"/>
              <a:buChar char="•"/>
            </a:pPr>
            <a:endParaRPr lang="en-US" sz="1400" b="1" i="1"/>
          </a:p>
          <a:p>
            <a:pPr>
              <a:buFont typeface="Arial" charset="0"/>
              <a:buChar char="•"/>
            </a:pPr>
            <a:r>
              <a:rPr lang="en-US" sz="1400" b="1" i="1"/>
              <a:t> </a:t>
            </a:r>
            <a:r>
              <a:rPr lang="en-US" sz="1400" b="1"/>
              <a:t>ANL Leadership Computing Facility  Management System </a:t>
            </a:r>
            <a:r>
              <a:rPr lang="en-US" sz="1400"/>
              <a:t>– $62M – </a:t>
            </a:r>
            <a:r>
              <a:rPr lang="en-US" sz="1400" i="1"/>
              <a:t>20% DME</a:t>
            </a:r>
            <a:r>
              <a:rPr lang="en-US" sz="1400" b="1"/>
              <a:t> </a:t>
            </a:r>
            <a:endParaRPr lang="en-US" sz="1400"/>
          </a:p>
          <a:p>
            <a:pPr>
              <a:buFont typeface="Arial" charset="0"/>
              <a:buChar char="•"/>
            </a:pPr>
            <a:endParaRPr lang="en-US" sz="1400"/>
          </a:p>
        </p:txBody>
      </p:sp>
      <p:sp>
        <p:nvSpPr>
          <p:cNvPr id="22542" name="Rectangle 23"/>
          <p:cNvSpPr>
            <a:spLocks noChangeArrowheads="1"/>
          </p:cNvSpPr>
          <p:nvPr/>
        </p:nvSpPr>
        <p:spPr bwMode="auto">
          <a:xfrm>
            <a:off x="4984750" y="2374900"/>
            <a:ext cx="2408238" cy="3970338"/>
          </a:xfrm>
          <a:prstGeom prst="rect">
            <a:avLst/>
          </a:prstGeom>
          <a:noFill/>
          <a:ln w="9525">
            <a:noFill/>
            <a:miter lim="800000"/>
            <a:headEnd/>
            <a:tailEnd/>
          </a:ln>
        </p:spPr>
        <p:txBody>
          <a:bodyPr>
            <a:spAutoFit/>
          </a:bodyPr>
          <a:lstStyle/>
          <a:p>
            <a:pPr>
              <a:buFont typeface="Arial" charset="0"/>
              <a:buChar char="•"/>
            </a:pPr>
            <a:r>
              <a:rPr lang="en-US" sz="1400" b="1"/>
              <a:t> NASA IT Infrastructure</a:t>
            </a:r>
            <a:r>
              <a:rPr lang="en-US" sz="1400"/>
              <a:t> consolidates data center services agency-wide – $587M </a:t>
            </a:r>
            <a:r>
              <a:rPr lang="en-US" sz="1400" i="1"/>
              <a:t>– 12% DME</a:t>
            </a:r>
          </a:p>
          <a:p>
            <a:pPr>
              <a:buFont typeface="Arial" charset="0"/>
              <a:buChar char="•"/>
            </a:pPr>
            <a:endParaRPr lang="en-US" sz="1400"/>
          </a:p>
          <a:p>
            <a:pPr>
              <a:buFont typeface="Arial" charset="0"/>
              <a:buChar char="•"/>
            </a:pPr>
            <a:r>
              <a:rPr lang="en-US" sz="1400" b="1"/>
              <a:t> KSC Constellation Ground Operations Command &amp; Control </a:t>
            </a:r>
            <a:r>
              <a:rPr lang="en-US" sz="1400"/>
              <a:t>for the Constellation Program – $68M – </a:t>
            </a:r>
            <a:r>
              <a:rPr lang="en-US" sz="1400" i="1"/>
              <a:t>100% DME</a:t>
            </a:r>
          </a:p>
          <a:p>
            <a:pPr>
              <a:buFont typeface="Arial" charset="0"/>
              <a:buChar char="•"/>
            </a:pPr>
            <a:endParaRPr lang="en-US" sz="1400" i="1"/>
          </a:p>
          <a:p>
            <a:pPr>
              <a:buFont typeface="Arial" charset="0"/>
              <a:buChar char="•"/>
            </a:pPr>
            <a:r>
              <a:rPr lang="en-US" sz="1400" i="1"/>
              <a:t> </a:t>
            </a:r>
            <a:r>
              <a:rPr lang="en-US" sz="1400" b="1"/>
              <a:t>NASA Financial / Business Management Program  </a:t>
            </a:r>
            <a:r>
              <a:rPr lang="en-US" sz="1400"/>
              <a:t>provides operations and support for business/financial modules – $64M – </a:t>
            </a:r>
            <a:r>
              <a:rPr lang="en-US" sz="1400" i="1"/>
              <a:t>13% DME</a:t>
            </a:r>
            <a:endParaRPr lang="en-US" sz="1400"/>
          </a:p>
          <a:p>
            <a:endParaRPr lang="en-US" sz="1400"/>
          </a:p>
        </p:txBody>
      </p:sp>
      <p:sp>
        <p:nvSpPr>
          <p:cNvPr id="25" name="Rectangle 24"/>
          <p:cNvSpPr/>
          <p:nvPr/>
        </p:nvSpPr>
        <p:spPr>
          <a:xfrm>
            <a:off x="7516813" y="2374900"/>
            <a:ext cx="1957387" cy="4562475"/>
          </a:xfrm>
          <a:prstGeom prst="rect">
            <a:avLst/>
          </a:prstGeom>
        </p:spPr>
        <p:txBody>
          <a:bodyPr>
            <a:spAutoFit/>
          </a:bodyPr>
          <a:lstStyle/>
          <a:p>
            <a:pPr eaLnBrk="0" hangingPunct="0">
              <a:spcBef>
                <a:spcPct val="25000"/>
              </a:spcBef>
              <a:buSzPct val="75000"/>
              <a:defRPr/>
            </a:pPr>
            <a:r>
              <a:rPr lang="en-US" sz="1400" kern="0" dirty="0"/>
              <a:t>• </a:t>
            </a:r>
            <a:r>
              <a:rPr lang="en-US" sz="1400" b="1" kern="0" dirty="0"/>
              <a:t>Education</a:t>
            </a:r>
            <a:r>
              <a:rPr lang="en-US" sz="1400" kern="0" dirty="0"/>
              <a:t>: Aid Servicing – $498M – 0% DME</a:t>
            </a:r>
          </a:p>
          <a:p>
            <a:pPr eaLnBrk="0" hangingPunct="0">
              <a:spcBef>
                <a:spcPct val="25000"/>
              </a:spcBef>
              <a:buSzPct val="75000"/>
              <a:buFont typeface="Arial" pitchFamily="34" charset="0"/>
              <a:buChar char="•"/>
              <a:defRPr/>
            </a:pPr>
            <a:r>
              <a:rPr lang="fr-FR" sz="1400" kern="0" dirty="0"/>
              <a:t> </a:t>
            </a:r>
            <a:r>
              <a:rPr lang="fr-FR" sz="1400" b="1" kern="0" dirty="0"/>
              <a:t>HUD</a:t>
            </a:r>
            <a:r>
              <a:rPr lang="fr-FR" sz="1400" kern="0" dirty="0"/>
              <a:t>: Transformation Initiatives  – $226M </a:t>
            </a:r>
            <a:r>
              <a:rPr lang="fr-FR" sz="1400" i="1" kern="0" dirty="0"/>
              <a:t>– 100% DME</a:t>
            </a:r>
          </a:p>
          <a:p>
            <a:pPr eaLnBrk="0" hangingPunct="0">
              <a:spcBef>
                <a:spcPct val="25000"/>
              </a:spcBef>
              <a:buSzPct val="75000"/>
              <a:buFont typeface="Arial" pitchFamily="34" charset="0"/>
              <a:buChar char="•"/>
              <a:defRPr/>
            </a:pPr>
            <a:r>
              <a:rPr lang="fr-FR" sz="1400" kern="0" dirty="0"/>
              <a:t> </a:t>
            </a:r>
            <a:r>
              <a:rPr lang="fr-FR" sz="1400" b="1" kern="0" dirty="0"/>
              <a:t>Interior</a:t>
            </a:r>
            <a:r>
              <a:rPr lang="fr-FR" sz="1400" kern="0" dirty="0"/>
              <a:t>: </a:t>
            </a:r>
            <a:r>
              <a:rPr lang="en-US" sz="1400" kern="0" dirty="0"/>
              <a:t>Financial &amp; Business Mgt Sys (FBMS) – $92M </a:t>
            </a:r>
            <a:r>
              <a:rPr lang="en-US" sz="1400" i="1" kern="0" dirty="0"/>
              <a:t>– 60% DME</a:t>
            </a:r>
          </a:p>
          <a:p>
            <a:pPr eaLnBrk="0" hangingPunct="0">
              <a:spcBef>
                <a:spcPct val="25000"/>
              </a:spcBef>
              <a:buSzPct val="75000"/>
              <a:buFont typeface="Arial" pitchFamily="34" charset="0"/>
              <a:buChar char="•"/>
              <a:defRPr/>
            </a:pPr>
            <a:r>
              <a:rPr lang="en-US" sz="1400" kern="0" dirty="0"/>
              <a:t> </a:t>
            </a:r>
            <a:r>
              <a:rPr lang="en-US" sz="1400" b="1" kern="0" dirty="0"/>
              <a:t>Labor</a:t>
            </a:r>
            <a:r>
              <a:rPr lang="en-US" sz="1400" kern="0" dirty="0"/>
              <a:t>: </a:t>
            </a:r>
            <a:r>
              <a:rPr lang="en-US" sz="1400" dirty="0"/>
              <a:t>Infrastructure Optimization – $114M</a:t>
            </a:r>
            <a:r>
              <a:rPr lang="en-US" sz="1400" b="1" dirty="0"/>
              <a:t> </a:t>
            </a:r>
            <a:r>
              <a:rPr lang="en-US" sz="1400" dirty="0"/>
              <a:t>–</a:t>
            </a:r>
            <a:r>
              <a:rPr lang="en-US" sz="1400" b="1" dirty="0"/>
              <a:t> </a:t>
            </a:r>
            <a:r>
              <a:rPr lang="en-US" sz="1400" i="1" dirty="0"/>
              <a:t>3% DME</a:t>
            </a:r>
          </a:p>
          <a:p>
            <a:pPr marL="0" lvl="2" eaLnBrk="0" hangingPunct="0">
              <a:spcBef>
                <a:spcPct val="25000"/>
              </a:spcBef>
              <a:buSzPct val="75000"/>
              <a:buFont typeface="Arial" pitchFamily="34" charset="0"/>
              <a:buChar char="•"/>
              <a:defRPr/>
            </a:pPr>
            <a:r>
              <a:rPr lang="en-US" sz="1400" i="1" kern="0" dirty="0"/>
              <a:t> </a:t>
            </a:r>
            <a:r>
              <a:rPr lang="en-US" sz="1400" b="1" kern="0" dirty="0"/>
              <a:t>SSA</a:t>
            </a:r>
            <a:r>
              <a:rPr lang="en-US" sz="1400" kern="0" dirty="0"/>
              <a:t>: </a:t>
            </a:r>
            <a:r>
              <a:rPr lang="en-US" sz="1400" dirty="0"/>
              <a:t>Infrastructure -Data Center – $375M </a:t>
            </a:r>
            <a:r>
              <a:rPr lang="en-US" sz="1400" i="1" dirty="0"/>
              <a:t>– 5% DME</a:t>
            </a:r>
          </a:p>
          <a:p>
            <a:pPr eaLnBrk="0" hangingPunct="0">
              <a:spcBef>
                <a:spcPct val="25000"/>
              </a:spcBef>
              <a:buSzPct val="75000"/>
              <a:buFont typeface="Arial" pitchFamily="34" charset="0"/>
              <a:buChar char="•"/>
              <a:defRPr/>
            </a:pPr>
            <a:endParaRPr lang="fr-FR" sz="1400" kern="0" dirty="0"/>
          </a:p>
          <a:p>
            <a:pPr eaLnBrk="0" hangingPunct="0">
              <a:spcBef>
                <a:spcPct val="25000"/>
              </a:spcBef>
              <a:buSzPct val="75000"/>
              <a:buFont typeface="Arial" pitchFamily="34" charset="0"/>
              <a:buChar char="•"/>
              <a:defRPr/>
            </a:pPr>
            <a:endParaRPr lang="en-US" sz="1400" kern="0" dirty="0"/>
          </a:p>
          <a:p>
            <a:pPr eaLnBrk="0" hangingPunct="0">
              <a:spcBef>
                <a:spcPct val="25000"/>
              </a:spcBef>
              <a:buSzPct val="75000"/>
              <a:defRPr/>
            </a:pPr>
            <a:endParaRPr lang="en-US" sz="1400" kern="0" dirty="0"/>
          </a:p>
        </p:txBody>
      </p:sp>
      <p:sp>
        <p:nvSpPr>
          <p:cNvPr id="26" name="TextBox 25"/>
          <p:cNvSpPr txBox="1"/>
          <p:nvPr/>
        </p:nvSpPr>
        <p:spPr>
          <a:xfrm>
            <a:off x="381000" y="1046163"/>
            <a:ext cx="8861425" cy="646112"/>
          </a:xfrm>
          <a:prstGeom prst="rect">
            <a:avLst/>
          </a:prstGeom>
          <a:noFill/>
        </p:spPr>
        <p:txBody>
          <a:bodyPr>
            <a:spAutoFit/>
          </a:bodyPr>
          <a:lstStyle/>
          <a:p>
            <a:pPr>
              <a:defRPr/>
            </a:pPr>
            <a:r>
              <a:rPr lang="en-US" dirty="0">
                <a:solidFill>
                  <a:schemeClr val="accent1">
                    <a:lumMod val="50000"/>
                  </a:schemeClr>
                </a:solidFill>
                <a:latin typeface="Arial" pitchFamily="34" charset="0"/>
              </a:rPr>
              <a:t>The following select IT initiatives are high priorities for the respective departments, based on funding levels, % of total agency IT budget, or % of funding that is DME.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 y="0"/>
            <a:ext cx="7904162" cy="776288"/>
          </a:xfrm>
        </p:spPr>
        <p:txBody>
          <a:bodyPr/>
          <a:lstStyle/>
          <a:p>
            <a:r>
              <a:rPr lang="en-US" sz="2400" dirty="0" smtClean="0"/>
              <a:t>Obama Policy Priorities and Impact on Technology</a:t>
            </a:r>
          </a:p>
        </p:txBody>
      </p:sp>
      <p:sp>
        <p:nvSpPr>
          <p:cNvPr id="30723" name="Slide Number Placeholder 2"/>
          <p:cNvSpPr>
            <a:spLocks noGrp="1"/>
          </p:cNvSpPr>
          <p:nvPr>
            <p:ph type="sldNum" sz="quarter" idx="10"/>
          </p:nvPr>
        </p:nvSpPr>
        <p:spPr>
          <a:noFill/>
        </p:spPr>
        <p:txBody>
          <a:bodyPr/>
          <a:lstStyle/>
          <a:p>
            <a:fld id="{430FDA59-3501-4FE7-9FC5-34A60E524256}" type="slidenum">
              <a:rPr lang="en-US" smtClean="0"/>
              <a:pPr/>
              <a:t>9</a:t>
            </a:fld>
            <a:endParaRPr lang="en-US" smtClean="0"/>
          </a:p>
        </p:txBody>
      </p:sp>
      <p:graphicFrame>
        <p:nvGraphicFramePr>
          <p:cNvPr id="4" name="Diagram 3"/>
          <p:cNvGraphicFramePr/>
          <p:nvPr/>
        </p:nvGraphicFramePr>
        <p:xfrm>
          <a:off x="482167" y="1056568"/>
          <a:ext cx="8811491" cy="5225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5" name="TextBox 4"/>
          <p:cNvSpPr txBox="1">
            <a:spLocks noChangeArrowheads="1"/>
          </p:cNvSpPr>
          <p:nvPr/>
        </p:nvSpPr>
        <p:spPr bwMode="auto">
          <a:xfrm>
            <a:off x="2574389" y="2278065"/>
            <a:ext cx="2097625" cy="830997"/>
          </a:xfrm>
          <a:prstGeom prst="rect">
            <a:avLst/>
          </a:prstGeom>
          <a:noFill/>
          <a:ln w="9525">
            <a:noFill/>
            <a:miter lim="800000"/>
            <a:headEnd/>
            <a:tailEnd/>
          </a:ln>
        </p:spPr>
        <p:txBody>
          <a:bodyPr wrap="square">
            <a:spAutoFit/>
          </a:bodyPr>
          <a:lstStyle/>
          <a:p>
            <a:pPr algn="ctr"/>
            <a:r>
              <a:rPr lang="en-US" sz="2400" dirty="0" smtClean="0">
                <a:solidFill>
                  <a:schemeClr val="bg1"/>
                </a:solidFill>
              </a:rPr>
              <a:t>Energy/ Conservation</a:t>
            </a:r>
            <a:endParaRPr lang="en-US" sz="2400" dirty="0">
              <a:solidFill>
                <a:schemeClr val="bg1"/>
              </a:solidFill>
            </a:endParaRPr>
          </a:p>
        </p:txBody>
      </p:sp>
      <p:sp>
        <p:nvSpPr>
          <p:cNvPr id="30726" name="TextBox 5"/>
          <p:cNvSpPr txBox="1">
            <a:spLocks noChangeArrowheads="1"/>
          </p:cNvSpPr>
          <p:nvPr/>
        </p:nvSpPr>
        <p:spPr bwMode="auto">
          <a:xfrm>
            <a:off x="4887913" y="4009232"/>
            <a:ext cx="2244725" cy="461962"/>
          </a:xfrm>
          <a:prstGeom prst="rect">
            <a:avLst/>
          </a:prstGeom>
          <a:noFill/>
          <a:ln w="9525">
            <a:noFill/>
            <a:miter lim="800000"/>
            <a:headEnd/>
            <a:tailEnd/>
          </a:ln>
        </p:spPr>
        <p:txBody>
          <a:bodyPr>
            <a:spAutoFit/>
          </a:bodyPr>
          <a:lstStyle/>
          <a:p>
            <a:pPr algn="ctr"/>
            <a:r>
              <a:rPr lang="en-US" sz="2400" dirty="0" err="1">
                <a:solidFill>
                  <a:schemeClr val="bg1"/>
                </a:solidFill>
              </a:rPr>
              <a:t>Cybersecurity</a:t>
            </a:r>
            <a:endParaRPr lang="en-US" sz="2400" dirty="0">
              <a:solidFill>
                <a:schemeClr val="bg1"/>
              </a:solidFill>
            </a:endParaRPr>
          </a:p>
        </p:txBody>
      </p:sp>
      <p:sp>
        <p:nvSpPr>
          <p:cNvPr id="30727" name="TextBox 6"/>
          <p:cNvSpPr txBox="1">
            <a:spLocks noChangeArrowheads="1"/>
          </p:cNvSpPr>
          <p:nvPr/>
        </p:nvSpPr>
        <p:spPr bwMode="auto">
          <a:xfrm>
            <a:off x="4887913" y="2278063"/>
            <a:ext cx="1928812" cy="461962"/>
          </a:xfrm>
          <a:prstGeom prst="rect">
            <a:avLst/>
          </a:prstGeom>
          <a:noFill/>
          <a:ln w="9525">
            <a:noFill/>
            <a:miter lim="800000"/>
            <a:headEnd/>
            <a:tailEnd/>
          </a:ln>
        </p:spPr>
        <p:txBody>
          <a:bodyPr>
            <a:spAutoFit/>
          </a:bodyPr>
          <a:lstStyle/>
          <a:p>
            <a:pPr algn="ctr"/>
            <a:r>
              <a:rPr lang="en-US" sz="2400" dirty="0">
                <a:solidFill>
                  <a:schemeClr val="tx1"/>
                </a:solidFill>
              </a:rPr>
              <a:t>Healthcare</a:t>
            </a:r>
          </a:p>
        </p:txBody>
      </p:sp>
      <p:sp>
        <p:nvSpPr>
          <p:cNvPr id="30728" name="TextBox 7"/>
          <p:cNvSpPr txBox="1">
            <a:spLocks noChangeArrowheads="1"/>
          </p:cNvSpPr>
          <p:nvPr/>
        </p:nvSpPr>
        <p:spPr bwMode="auto">
          <a:xfrm>
            <a:off x="2743201" y="4009232"/>
            <a:ext cx="1928813" cy="461962"/>
          </a:xfrm>
          <a:prstGeom prst="rect">
            <a:avLst/>
          </a:prstGeom>
          <a:noFill/>
          <a:ln w="9525">
            <a:noFill/>
            <a:miter lim="800000"/>
            <a:headEnd/>
            <a:tailEnd/>
          </a:ln>
        </p:spPr>
        <p:txBody>
          <a:bodyPr>
            <a:spAutoFit/>
          </a:bodyPr>
          <a:lstStyle/>
          <a:p>
            <a:pPr algn="ctr"/>
            <a:r>
              <a:rPr lang="en-US" sz="2400" dirty="0">
                <a:solidFill>
                  <a:schemeClr val="bg1"/>
                </a:solidFill>
              </a:rPr>
              <a:t>Broadband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INPUT-2005 14">
      <a:dk1>
        <a:srgbClr val="000000"/>
      </a:dk1>
      <a:lt1>
        <a:srgbClr val="FFFFFF"/>
      </a:lt1>
      <a:dk2>
        <a:srgbClr val="000000"/>
      </a:dk2>
      <a:lt2>
        <a:srgbClr val="808080"/>
      </a:lt2>
      <a:accent1>
        <a:srgbClr val="BDDEEE"/>
      </a:accent1>
      <a:accent2>
        <a:srgbClr val="0066CC"/>
      </a:accent2>
      <a:accent3>
        <a:srgbClr val="FFFFFF"/>
      </a:accent3>
      <a:accent4>
        <a:srgbClr val="000000"/>
      </a:accent4>
      <a:accent5>
        <a:srgbClr val="DBECF5"/>
      </a:accent5>
      <a:accent6>
        <a:srgbClr val="005CB9"/>
      </a:accent6>
      <a:hlink>
        <a:srgbClr val="003399"/>
      </a:hlink>
      <a:folHlink>
        <a:srgbClr val="003399"/>
      </a:folHlink>
    </a:clrScheme>
    <a:fontScheme name="INPUT-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INPUT-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PUT-2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PUT-2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PUT-2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PUT-2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PUT-2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PUT-2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PUT-2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PUT-2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PUT-2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PUT-2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PUT-2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PUT-2005 13">
        <a:dk1>
          <a:srgbClr val="000000"/>
        </a:dk1>
        <a:lt1>
          <a:srgbClr val="FFFFFF"/>
        </a:lt1>
        <a:dk2>
          <a:srgbClr val="000000"/>
        </a:dk2>
        <a:lt2>
          <a:srgbClr val="808080"/>
        </a:lt2>
        <a:accent1>
          <a:srgbClr val="8FC7EB"/>
        </a:accent1>
        <a:accent2>
          <a:srgbClr val="003399"/>
        </a:accent2>
        <a:accent3>
          <a:srgbClr val="FFFFFF"/>
        </a:accent3>
        <a:accent4>
          <a:srgbClr val="000000"/>
        </a:accent4>
        <a:accent5>
          <a:srgbClr val="C6E0F3"/>
        </a:accent5>
        <a:accent6>
          <a:srgbClr val="002D8A"/>
        </a:accent6>
        <a:hlink>
          <a:srgbClr val="0066CC"/>
        </a:hlink>
        <a:folHlink>
          <a:srgbClr val="0066CC"/>
        </a:folHlink>
      </a:clrScheme>
      <a:clrMap bg1="lt1" tx1="dk1" bg2="lt2" tx2="dk2" accent1="accent1" accent2="accent2" accent3="accent3" accent4="accent4" accent5="accent5" accent6="accent6" hlink="hlink" folHlink="folHlink"/>
    </a:extraClrScheme>
    <a:extraClrScheme>
      <a:clrScheme name="INPUT-2005 14">
        <a:dk1>
          <a:srgbClr val="000000"/>
        </a:dk1>
        <a:lt1>
          <a:srgbClr val="FFFFFF"/>
        </a:lt1>
        <a:dk2>
          <a:srgbClr val="000000"/>
        </a:dk2>
        <a:lt2>
          <a:srgbClr val="808080"/>
        </a:lt2>
        <a:accent1>
          <a:srgbClr val="BDDEEE"/>
        </a:accent1>
        <a:accent2>
          <a:srgbClr val="0066CC"/>
        </a:accent2>
        <a:accent3>
          <a:srgbClr val="FFFFFF"/>
        </a:accent3>
        <a:accent4>
          <a:srgbClr val="000000"/>
        </a:accent4>
        <a:accent5>
          <a:srgbClr val="DBECF5"/>
        </a:accent5>
        <a:accent6>
          <a:srgbClr val="005CB9"/>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PUT-2005 14">
    <a:dk1>
      <a:srgbClr val="000000"/>
    </a:dk1>
    <a:lt1>
      <a:srgbClr val="FFFFFF"/>
    </a:lt1>
    <a:dk2>
      <a:srgbClr val="000000"/>
    </a:dk2>
    <a:lt2>
      <a:srgbClr val="808080"/>
    </a:lt2>
    <a:accent1>
      <a:srgbClr val="BDDEEE"/>
    </a:accent1>
    <a:accent2>
      <a:srgbClr val="0066CC"/>
    </a:accent2>
    <a:accent3>
      <a:srgbClr val="FFFFFF"/>
    </a:accent3>
    <a:accent4>
      <a:srgbClr val="000000"/>
    </a:accent4>
    <a:accent5>
      <a:srgbClr val="DBECF5"/>
    </a:accent5>
    <a:accent6>
      <a:srgbClr val="005CB9"/>
    </a:accent6>
    <a:hlink>
      <a:srgbClr val="003399"/>
    </a:hlink>
    <a:folHlink>
      <a:srgbClr val="003399"/>
    </a:folHlink>
  </a:clrScheme>
  <a:fontScheme name="INPUT-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557</TotalTime>
  <Pages>16</Pages>
  <Words>7532</Words>
  <Application>Microsoft Office PowerPoint</Application>
  <PresentationFormat>Custom</PresentationFormat>
  <Paragraphs>668</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vt:lpstr>
      <vt:lpstr>Federal Market – Key Technologies</vt:lpstr>
      <vt:lpstr>Slide 2</vt:lpstr>
      <vt:lpstr>FY2011 Budget Request Overview</vt:lpstr>
      <vt:lpstr>Slide 4</vt:lpstr>
      <vt:lpstr>FY11 Budget Request Trends and Priorities</vt:lpstr>
      <vt:lpstr>FY11 Technology Priorities</vt:lpstr>
      <vt:lpstr>FY11 Technology Priorities, Cont.</vt:lpstr>
      <vt:lpstr>FY11 Technology Priorities, Cont.</vt:lpstr>
      <vt:lpstr>Obama Policy Priorities and Impact on Technology</vt:lpstr>
      <vt:lpstr>Slide 10</vt:lpstr>
      <vt:lpstr>Goal to Limit Cost-Plus and Other “High-Risk” Contracts</vt:lpstr>
      <vt:lpstr>Goal to Compete More Contracts</vt:lpstr>
      <vt:lpstr>Small &amp; Mid-Sized Firms Have Been Squeezed</vt:lpstr>
      <vt:lpstr>Agencies Creating “One Stop Shops”</vt:lpstr>
      <vt:lpstr>Transparency &amp; Open Government Directive</vt:lpstr>
      <vt:lpstr>INPUT Survey: Agencies Perceive These Technology Solutions As High Impact</vt:lpstr>
      <vt:lpstr>INPUT Survey: Primary Drivers to Adoption</vt:lpstr>
      <vt:lpstr>INPUT Survey: Primary Obstacles to Adoption </vt:lpstr>
      <vt:lpstr>Market Segment Forecast</vt:lpstr>
      <vt:lpstr>Emerging Technology Markets Forecast, FY2009-2014</vt:lpstr>
      <vt:lpstr>Green Technology Motivators </vt:lpstr>
      <vt:lpstr>Federal Data Center Challenges</vt:lpstr>
      <vt:lpstr>Data Center Consolidation – 1995 vs. 2010</vt:lpstr>
      <vt:lpstr>Data Center Consolidation</vt:lpstr>
      <vt:lpstr>Federal Virtualization Market, FY2009-2014</vt:lpstr>
      <vt:lpstr>Federal Anti-WFA IT Market, 2010-2015</vt:lpstr>
      <vt:lpstr>Navigating the Complex Cyber-security Environment</vt:lpstr>
      <vt:lpstr>Slide 28</vt:lpstr>
      <vt:lpstr>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Market Outlook</dc:title>
  <dc:creator>Kevin Plexico</dc:creator>
  <cp:lastModifiedBy>Brian Haney</cp:lastModifiedBy>
  <cp:revision>61</cp:revision>
  <cp:lastPrinted>1998-06-03T00:05:09Z</cp:lastPrinted>
  <dcterms:created xsi:type="dcterms:W3CDTF">2010-04-19T13:13:26Z</dcterms:created>
  <dcterms:modified xsi:type="dcterms:W3CDTF">2010-04-20T10:23:35Z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
  </property>
  <property fmtid="{D5CDD505-2E9C-101B-9397-08002B2CF9AE}" pid="3" name="SPSDescription">
    <vt:lpwstr/>
  </property>
  <property fmtid="{D5CDD505-2E9C-101B-9397-08002B2CF9AE}" pid="4" name="Status">
    <vt:lpwstr/>
  </property>
</Properties>
</file>